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396" r:id="rId2"/>
    <p:sldId id="414" r:id="rId3"/>
    <p:sldId id="398" r:id="rId4"/>
    <p:sldId id="399" r:id="rId5"/>
    <p:sldId id="404" r:id="rId6"/>
    <p:sldId id="413" r:id="rId7"/>
    <p:sldId id="397" r:id="rId8"/>
    <p:sldId id="409" r:id="rId9"/>
    <p:sldId id="362" r:id="rId10"/>
    <p:sldId id="323" r:id="rId11"/>
    <p:sldId id="415" r:id="rId12"/>
    <p:sldId id="416" r:id="rId13"/>
    <p:sldId id="417" r:id="rId14"/>
    <p:sldId id="410" r:id="rId15"/>
    <p:sldId id="411" r:id="rId16"/>
    <p:sldId id="379" r:id="rId17"/>
    <p:sldId id="365" r:id="rId18"/>
    <p:sldId id="384" r:id="rId19"/>
    <p:sldId id="388" r:id="rId20"/>
    <p:sldId id="389" r:id="rId21"/>
    <p:sldId id="390" r:id="rId22"/>
    <p:sldId id="391" r:id="rId23"/>
    <p:sldId id="363" r:id="rId24"/>
    <p:sldId id="367" r:id="rId25"/>
    <p:sldId id="370" r:id="rId26"/>
    <p:sldId id="369" r:id="rId27"/>
    <p:sldId id="371" r:id="rId28"/>
    <p:sldId id="368" r:id="rId29"/>
    <p:sldId id="372" r:id="rId30"/>
    <p:sldId id="412" r:id="rId31"/>
    <p:sldId id="322" r:id="rId32"/>
    <p:sldId id="381" r:id="rId33"/>
    <p:sldId id="380" r:id="rId34"/>
    <p:sldId id="361" r:id="rId35"/>
    <p:sldId id="373" r:id="rId36"/>
    <p:sldId id="377" r:id="rId37"/>
    <p:sldId id="374" r:id="rId38"/>
    <p:sldId id="407" r:id="rId39"/>
    <p:sldId id="408" r:id="rId40"/>
    <p:sldId id="376" r:id="rId41"/>
    <p:sldId id="378"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3333CC"/>
    <a:srgbClr val="00CC99"/>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rednji slog 2 – poudarek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Srednji slog 1 – poudarek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67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ED3EE2-127F-4938-9B03-E7BB3181534C}" type="datetimeFigureOut">
              <a:rPr lang="sl-SI" smtClean="0"/>
              <a:pPr/>
              <a:t>23. 01. 2018</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797F80-689C-48AF-B7DB-80768CDAEE65}" type="slidenum">
              <a:rPr lang="sl-SI" smtClean="0"/>
              <a:pPr/>
              <a:t>‹#›</a:t>
            </a:fld>
            <a:endParaRPr lang="sl-SI"/>
          </a:p>
        </p:txBody>
      </p:sp>
    </p:spTree>
    <p:extLst>
      <p:ext uri="{BB962C8B-B14F-4D97-AF65-F5344CB8AC3E}">
        <p14:creationId xmlns:p14="http://schemas.microsoft.com/office/powerpoint/2010/main" val="4068186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B1797F80-689C-48AF-B7DB-80768CDAEE65}" type="slidenum">
              <a:rPr lang="sl-SI" smtClean="0"/>
              <a:pPr/>
              <a:t>34</a:t>
            </a:fld>
            <a:endParaRPr lang="sl-SI"/>
          </a:p>
        </p:txBody>
      </p:sp>
    </p:spTree>
    <p:extLst>
      <p:ext uri="{BB962C8B-B14F-4D97-AF65-F5344CB8AC3E}">
        <p14:creationId xmlns:p14="http://schemas.microsoft.com/office/powerpoint/2010/main" val="1993454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sl-SI" smtClean="0"/>
              <a:t>Uredite slog naslova matrice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03B961C1-7626-450E-BE99-7E59FA5BFE90}"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ACA78DF-D0C2-4C5D-9E1C-510A50B7F6F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sl-SI" smtClean="0"/>
              <a:t>Uredite slog naslova matrice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41A377-6075-4081-8F2F-FB1EE706370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68279F-9BA6-4BEF-A888-F42A211E34BF}"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sl-SI" smtClean="0"/>
              <a:t>Uredite slog naslova matrice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1296E0-2D9C-49A4-957F-6134AE424F8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34F60FA-8D97-4C99-8E15-B02A2D946386}"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E711CEA-BE16-40B4-9EDD-46535707802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7183CE-CAFA-43C3-97BB-C0A183C22CE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15A2166-177B-48F3-BCF4-97AB7B0D07A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2ABB0F9-676B-4925-82B0-49CCEDCCD9D6}"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sl-SI" smtClean="0"/>
              <a:t>Uredite slog naslova matrice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sl-SI" smtClean="0"/>
              <a:t>Uredite slog naslova matrice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p:txBody>
          <a:bodyPr/>
          <a:lstStyle/>
          <a:p>
            <a:pPr>
              <a:defRPr/>
            </a:pPr>
            <a:fld id="{276458AD-977B-47AD-B86B-869B03444F1C}"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sl-SI" smtClean="0"/>
              <a:t>Uredite slog naslova matrice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60A262B4-1848-4B89-A296-F12FC11B34D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portal.evs.gov.si/documents/10157/d2e796e2-fb10-4691-8b49-d8fd1aa71ccb" TargetMode="External"/><Relationship Id="rId2" Type="http://schemas.openxmlformats.org/officeDocument/2006/relationships/hyperlink" Target="http://portal.evs.gov.si/documents/10157/b229720d-cd19-44d1-a02d-cef37cc8b4ef" TargetMode="External"/><Relationship Id="rId1" Type="http://schemas.openxmlformats.org/officeDocument/2006/relationships/slideLayout" Target="../slideLayouts/slideLayout2.xml"/><Relationship Id="rId6" Type="http://schemas.openxmlformats.org/officeDocument/2006/relationships/hyperlink" Target="http://portal.evs.gov.si/documents/10157/615281fb-703e-4094-bd91-435167ad7b63" TargetMode="External"/><Relationship Id="rId5" Type="http://schemas.openxmlformats.org/officeDocument/2006/relationships/hyperlink" Target="http://portal.evs.gov.si/documents/10157/48c58a05-86ec-47c7-9cde-c6db96512f22" TargetMode="External"/><Relationship Id="rId4" Type="http://schemas.openxmlformats.org/officeDocument/2006/relationships/hyperlink" Target="http://portal.evs.gov.si/documents/10157/d2d6c569-ec85-4a8a-98df-3ceceb73c0c0"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portal.evs.gov.si/documents/10157/7b5a52be-9a9f-41e6-8bf0-af334a646ec1" TargetMode="External"/><Relationship Id="rId3" Type="http://schemas.openxmlformats.org/officeDocument/2006/relationships/hyperlink" Target="http://portal.evs.gov.si/documents/10157/cdedb5d2-758c-499b-835e-280b6130a0aa" TargetMode="External"/><Relationship Id="rId7" Type="http://schemas.openxmlformats.org/officeDocument/2006/relationships/hyperlink" Target="http://portal.evs.gov.si/documents/10157/286c0451-ba8d-45db-90b6-1a73c4dd3204" TargetMode="External"/><Relationship Id="rId2" Type="http://schemas.openxmlformats.org/officeDocument/2006/relationships/hyperlink" Target="http://portal.evs.gov.si/documents/10157/febb3914-1799-4b95-817b-f019cfb3decd" TargetMode="External"/><Relationship Id="rId1" Type="http://schemas.openxmlformats.org/officeDocument/2006/relationships/slideLayout" Target="../slideLayouts/slideLayout2.xml"/><Relationship Id="rId6" Type="http://schemas.openxmlformats.org/officeDocument/2006/relationships/hyperlink" Target="http://portal.evs.gov.si/documents/10157/a858dea8-98ff-4c42-9094-65b8068f47d9" TargetMode="External"/><Relationship Id="rId5" Type="http://schemas.openxmlformats.org/officeDocument/2006/relationships/hyperlink" Target="http://portal.evs.gov.si/documents/10157/d2c96f40-ebda-4c31-8aed-cdff1ac3dfb0" TargetMode="External"/><Relationship Id="rId4" Type="http://schemas.openxmlformats.org/officeDocument/2006/relationships/hyperlink" Target="http://www.mizs.gov.si/fileadmin/mizs.gov.si/pageuploads/Visoko_solstvo/eVS/Navodila/Shema_KLASIUS-SRV.pdf" TargetMode="External"/><Relationship Id="rId9" Type="http://schemas.openxmlformats.org/officeDocument/2006/relationships/hyperlink" Target="http://portal.evs.gov.si/documents/10157/11df1857-d6d4-4031-8785-0787444ea78d"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mizs.gov.si/si/delovna_podrocja/direktorat_za_visoko_solstvo/sektor_za_visoko_solstvo/razpis_za_vpis/#c19283" TargetMode="External"/><Relationship Id="rId2" Type="http://schemas.openxmlformats.org/officeDocument/2006/relationships/hyperlink" Target="http://www.mizs.gov.si/fileadmin/mizs.gov.si/pageuploads/Visoko_solstvo/eVS/Obvestila/VPIS_rokovnik_2015_2016.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vpis.uni-mb.si/" TargetMode="External"/><Relationship Id="rId2" Type="http://schemas.openxmlformats.org/officeDocument/2006/relationships/hyperlink" Target="http://www.vpis.uni-lj.si/" TargetMode="External"/><Relationship Id="rId1" Type="http://schemas.openxmlformats.org/officeDocument/2006/relationships/slideLayout" Target="../slideLayouts/slideLayout2.xml"/><Relationship Id="rId5" Type="http://schemas.openxmlformats.org/officeDocument/2006/relationships/hyperlink" Target="http://www.ung.si/" TargetMode="External"/><Relationship Id="rId4" Type="http://schemas.openxmlformats.org/officeDocument/2006/relationships/hyperlink" Target="http://www.vpis.upr.si/"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mizs.gov.si/si/delovna_podrocja/direktorat_za_visoko_solstvo/evs_prijava_za_vpi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play.google.com/store/apps/details?id=si.tovarnaidej.evs" TargetMode="External"/><Relationship Id="rId2" Type="http://schemas.openxmlformats.org/officeDocument/2006/relationships/hyperlink" Target="https://itunes.apple.com/SI/app/id965151648?mt=8" TargetMode="External"/><Relationship Id="rId1" Type="http://schemas.openxmlformats.org/officeDocument/2006/relationships/slideLayout" Target="../slideLayouts/slideLayout4.xml"/><Relationship Id="rId4" Type="http://schemas.openxmlformats.org/officeDocument/2006/relationships/hyperlink" Target="http://www.delo.si/zgodbe/interaktivno/delodata/fakultet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portal.evs.gov.si/razpisi-za-vpis" TargetMode="External"/><Relationship Id="rId2" Type="http://schemas.openxmlformats.org/officeDocument/2006/relationships/hyperlink" Target="http://www.mizs.gov.si/fileadmin/mizs.gov.si/pageuploads/podrocje/vs/vpis/17/Razpis_2017-18_30_1_2017_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dijaski.net/studij/racunanje-tock-ob-omejitvi-vpisa-v-dodiplomske-studijske-programe.html" TargetMode="External"/><Relationship Id="rId2" Type="http://schemas.openxmlformats.org/officeDocument/2006/relationships/hyperlink" Target="http://www.dijaski.net/studij/racunanje-tock-ob-omejitvi-vpisa-v-visje-sol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portal.evs.gov.si/prijava/" TargetMode="External"/><Relationship Id="rId2" Type="http://schemas.openxmlformats.org/officeDocument/2006/relationships/hyperlink" Target="https://vss-ce.com/EviScripts/eVPS/prijavnica.html" TargetMode="External"/><Relationship Id="rId1" Type="http://schemas.openxmlformats.org/officeDocument/2006/relationships/slideLayout" Target="../slideLayouts/slideLayout2.xml"/><Relationship Id="rId5" Type="http://schemas.openxmlformats.org/officeDocument/2006/relationships/hyperlink" Target="http://www.mizs.gov.si/fileadmin/mizs.gov.si/pageuploads/Visoko_solstvo/eVS/Navodila/Video_prijava_geslo.wmv" TargetMode="External"/><Relationship Id="rId4" Type="http://schemas.openxmlformats.org/officeDocument/2006/relationships/hyperlink" Target="http://www.mizs.gov.si/fileadmin/mizs.gov.si/pageuploads/Visoko_solstvo/eVS/Navodila/Video_Prijava_vstop_certifikat.wm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ltLang="sl-SI" sz="3200" b="1" i="1" dirty="0">
                <a:solidFill>
                  <a:srgbClr val="002060"/>
                </a:solidFill>
                <a:effectLst>
                  <a:outerShdw blurRad="38100" dist="38100" dir="2700000" algn="tl">
                    <a:srgbClr val="000000">
                      <a:alpha val="43137"/>
                    </a:srgbClr>
                  </a:outerShdw>
                </a:effectLst>
              </a:rPr>
              <a:t>Shema terciarnega izobraževanja v Republiki Sloveniji</a:t>
            </a:r>
            <a:endParaRPr lang="sl-SI" sz="3200" dirty="0">
              <a:solidFill>
                <a:srgbClr val="002060"/>
              </a:solidFill>
              <a:effectLst>
                <a:outerShdw blurRad="38100" dist="38100" dir="2700000" algn="tl">
                  <a:srgbClr val="000000">
                    <a:alpha val="43137"/>
                  </a:srgbClr>
                </a:outerShdw>
              </a:effectLst>
            </a:endParaRPr>
          </a:p>
        </p:txBody>
      </p:sp>
      <p:pic>
        <p:nvPicPr>
          <p:cNvPr id="4" name="Picture 5" descr="RTEmagicC_Shema_terc_izob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095931" y="2324100"/>
            <a:ext cx="4660469"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2148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35995" y="797864"/>
            <a:ext cx="7423608" cy="650502"/>
          </a:xfrm>
        </p:spPr>
        <p:txBody>
          <a:bodyPr/>
          <a:lstStyle/>
          <a:p>
            <a:r>
              <a:rPr lang="sl-SI" sz="3200" b="1" i="1" dirty="0" smtClean="0">
                <a:solidFill>
                  <a:srgbClr val="002060"/>
                </a:solidFill>
                <a:effectLst>
                  <a:outerShdw blurRad="38100" dist="38100" dir="2700000" algn="tl">
                    <a:srgbClr val="000000">
                      <a:alpha val="43137"/>
                    </a:srgbClr>
                  </a:outerShdw>
                </a:effectLst>
              </a:rPr>
              <a:t>VPIS - POMOČ </a:t>
            </a:r>
            <a:endParaRPr lang="sl-SI" sz="3200" b="1" i="1" dirty="0">
              <a:solidFill>
                <a:srgbClr val="002060"/>
              </a:solidFill>
              <a:effectLst>
                <a:outerShdw blurRad="38100" dist="38100" dir="2700000" algn="tl">
                  <a:srgbClr val="000000">
                    <a:alpha val="43137"/>
                  </a:srgbClr>
                </a:outerShdw>
              </a:effectLst>
            </a:endParaRPr>
          </a:p>
        </p:txBody>
      </p:sp>
      <p:sp>
        <p:nvSpPr>
          <p:cNvPr id="3" name="Pravokotnik 2"/>
          <p:cNvSpPr/>
          <p:nvPr/>
        </p:nvSpPr>
        <p:spPr>
          <a:xfrm>
            <a:off x="467360" y="1854428"/>
            <a:ext cx="8219440" cy="4862870"/>
          </a:xfrm>
          <a:prstGeom prst="rect">
            <a:avLst/>
          </a:prstGeom>
        </p:spPr>
        <p:txBody>
          <a:bodyPr wrap="square">
            <a:spAutoFit/>
          </a:bodyPr>
          <a:lstStyle/>
          <a:p>
            <a:r>
              <a:rPr lang="sl-SI" b="1" dirty="0"/>
              <a:t>Tehnično pomoč</a:t>
            </a:r>
            <a:r>
              <a:rPr lang="sl-SI" dirty="0"/>
              <a:t> nudi Enotni kontaktni center državne uprave (</a:t>
            </a:r>
            <a:r>
              <a:rPr lang="sl-SI" dirty="0" err="1"/>
              <a:t>ekc</a:t>
            </a:r>
            <a:r>
              <a:rPr lang="sl-SI" dirty="0" smtClean="0"/>
              <a:t>(@)</a:t>
            </a:r>
            <a:r>
              <a:rPr lang="sl-SI" dirty="0" err="1" smtClean="0"/>
              <a:t>gov.si</a:t>
            </a:r>
            <a:r>
              <a:rPr lang="sl-SI" dirty="0" smtClean="0"/>
              <a:t> )</a:t>
            </a:r>
          </a:p>
          <a:p>
            <a:endParaRPr lang="sl-SI" dirty="0"/>
          </a:p>
          <a:p>
            <a:endParaRPr lang="sl-SI" dirty="0" smtClean="0"/>
          </a:p>
          <a:p>
            <a:pPr algn="ctr"/>
            <a:r>
              <a:rPr lang="sl-SI" sz="6000" dirty="0"/>
              <a:t>080 </a:t>
            </a:r>
            <a:r>
              <a:rPr lang="sl-SI" sz="6000" dirty="0" smtClean="0"/>
              <a:t>2002</a:t>
            </a:r>
          </a:p>
          <a:p>
            <a:pPr algn="ctr"/>
            <a:r>
              <a:rPr lang="pl-PL" sz="1600" dirty="0"/>
              <a:t>(od 7.00 do 22.00 ure od ponedeljka do nedelje</a:t>
            </a:r>
            <a:r>
              <a:rPr lang="pl-PL" sz="1600" dirty="0" smtClean="0"/>
              <a:t>)</a:t>
            </a:r>
          </a:p>
          <a:p>
            <a:endParaRPr lang="sl-SI" sz="1600" dirty="0" smtClean="0"/>
          </a:p>
          <a:p>
            <a:r>
              <a:rPr lang="sl-SI" sz="1600" dirty="0" smtClean="0"/>
              <a:t>Tehnična </a:t>
            </a:r>
            <a:r>
              <a:rPr lang="sl-SI" sz="1600" dirty="0"/>
              <a:t>pomoč </a:t>
            </a:r>
          </a:p>
          <a:p>
            <a:r>
              <a:rPr lang="sl-SI" sz="1600" b="1" dirty="0"/>
              <a:t>za težave pri vstopu v prijavo z digitalnim potrdilom in elektronskim podpisovanjem</a:t>
            </a:r>
            <a:r>
              <a:rPr lang="sl-SI" sz="1600" dirty="0"/>
              <a:t>: Podpora SIGEN-CA, e-naslov: </a:t>
            </a:r>
            <a:r>
              <a:rPr lang="sl-SI" sz="1600" dirty="0" smtClean="0"/>
              <a:t>podpora-</a:t>
            </a:r>
            <a:r>
              <a:rPr lang="sl-SI" sz="1600" dirty="0" err="1" smtClean="0"/>
              <a:t>ca@gov.si</a:t>
            </a:r>
            <a:r>
              <a:rPr lang="sl-SI" sz="1600" dirty="0"/>
              <a:t>, tel.: 01/478-8590 (od 9.00 do 16.00 ure med delavniki)</a:t>
            </a:r>
          </a:p>
          <a:p>
            <a:r>
              <a:rPr lang="sl-SI" sz="1600" dirty="0"/>
              <a:t> </a:t>
            </a:r>
          </a:p>
          <a:p>
            <a:r>
              <a:rPr lang="sl-SI" sz="1600" b="1" dirty="0"/>
              <a:t>za ostala vprašanja pri izpolnjevanju e-obrazca prijave</a:t>
            </a:r>
            <a:r>
              <a:rPr lang="sl-SI" sz="1600" dirty="0"/>
              <a:t>: Podpora </a:t>
            </a:r>
            <a:r>
              <a:rPr lang="sl-SI" sz="1600" dirty="0" err="1"/>
              <a:t>eVŠ</a:t>
            </a:r>
            <a:r>
              <a:rPr lang="sl-SI" sz="1600" dirty="0"/>
              <a:t>, e-naslov: </a:t>
            </a:r>
            <a:r>
              <a:rPr lang="sl-SI" sz="1600" dirty="0" err="1" smtClean="0"/>
              <a:t>evs</a:t>
            </a:r>
            <a:r>
              <a:rPr lang="sl-SI" sz="1600" dirty="0" smtClean="0"/>
              <a:t>-</a:t>
            </a:r>
            <a:r>
              <a:rPr lang="sl-SI" sz="1600" dirty="0" err="1" smtClean="0"/>
              <a:t>prijava.mizs@gov.si</a:t>
            </a:r>
            <a:r>
              <a:rPr lang="sl-SI" sz="1600" dirty="0"/>
              <a:t>, tel.: 01/478-4659 (od 9.00 do 16.00 ure med delavniki).</a:t>
            </a:r>
          </a:p>
          <a:p>
            <a:pPr algn="ctr"/>
            <a:endParaRPr lang="sl-SI" sz="1600" dirty="0"/>
          </a:p>
          <a:p>
            <a:endParaRPr lang="sl-SI" dirty="0" smtClean="0"/>
          </a:p>
          <a:p>
            <a:endParaRPr lang="sl-SI" u="sng" dirty="0"/>
          </a:p>
        </p:txBody>
      </p:sp>
    </p:spTree>
    <p:extLst>
      <p:ext uri="{BB962C8B-B14F-4D97-AF65-F5344CB8AC3E}">
        <p14:creationId xmlns:p14="http://schemas.microsoft.com/office/powerpoint/2010/main" val="379384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i="1" dirty="0" smtClean="0">
                <a:effectLst>
                  <a:outerShdw blurRad="38100" dist="38100" dir="2700000" algn="tl">
                    <a:srgbClr val="000000">
                      <a:alpha val="43137"/>
                    </a:srgbClr>
                  </a:outerShdw>
                </a:effectLst>
              </a:rPr>
              <a:t>STATUS KANDIDATA S POSEBNIM STATUSOM</a:t>
            </a:r>
            <a:endParaRPr lang="sl-SI" dirty="0"/>
          </a:p>
        </p:txBody>
      </p:sp>
      <p:sp>
        <p:nvSpPr>
          <p:cNvPr id="3" name="Označba mesta vsebine 2"/>
          <p:cNvSpPr>
            <a:spLocks noGrp="1"/>
          </p:cNvSpPr>
          <p:nvPr>
            <p:ph idx="1"/>
          </p:nvPr>
        </p:nvSpPr>
        <p:spPr/>
        <p:txBody>
          <a:bodyPr>
            <a:normAutofit lnSpcReduction="10000"/>
          </a:bodyPr>
          <a:lstStyle/>
          <a:p>
            <a:r>
              <a:rPr lang="sl-SI" dirty="0" smtClean="0"/>
              <a:t>Prošnjo z dokazili pošljejo kandidati v prvem prijavnem roku po pošti do </a:t>
            </a:r>
            <a:r>
              <a:rPr lang="sl-SI" b="1" dirty="0" smtClean="0"/>
              <a:t>3. julija 2018 </a:t>
            </a:r>
            <a:r>
              <a:rPr lang="sl-SI" dirty="0" smtClean="0"/>
              <a:t>na naslov VPIS UL, VPIS UM, VPIS UP, VPIS UNG.</a:t>
            </a:r>
          </a:p>
          <a:p>
            <a:r>
              <a:rPr lang="sl-SI" dirty="0" smtClean="0"/>
              <a:t>Kandidat dobi pisni sklep po pošti.</a:t>
            </a:r>
          </a:p>
          <a:p>
            <a:r>
              <a:rPr lang="sl-SI" dirty="0" smtClean="0"/>
              <a:t>Dodeljeni status v prvem roku se upošteva tudi v drugem roku.</a:t>
            </a:r>
          </a:p>
          <a:p>
            <a:r>
              <a:rPr lang="sl-SI" dirty="0" smtClean="0"/>
              <a:t>Podrobne informacije na spletnih straneh prijavno-informacijskih služb</a:t>
            </a:r>
            <a:endParaRPr lang="sl-SI" dirty="0"/>
          </a:p>
        </p:txBody>
      </p:sp>
    </p:spTree>
    <p:extLst>
      <p:ext uri="{BB962C8B-B14F-4D97-AF65-F5344CB8AC3E}">
        <p14:creationId xmlns:p14="http://schemas.microsoft.com/office/powerpoint/2010/main" val="1111508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Ustrezne listine za dodelitev posebnega statusa</a:t>
            </a:r>
            <a:endParaRPr lang="sl-SI" dirty="0"/>
          </a:p>
        </p:txBody>
      </p:sp>
      <p:sp>
        <p:nvSpPr>
          <p:cNvPr id="3" name="Označba mesta vsebine 2"/>
          <p:cNvSpPr>
            <a:spLocks noGrp="1"/>
          </p:cNvSpPr>
          <p:nvPr>
            <p:ph idx="1"/>
          </p:nvPr>
        </p:nvSpPr>
        <p:spPr/>
        <p:txBody>
          <a:bodyPr>
            <a:normAutofit fontScale="70000" lnSpcReduction="20000"/>
          </a:bodyPr>
          <a:lstStyle/>
          <a:p>
            <a:r>
              <a:rPr lang="sl-SI" dirty="0" smtClean="0"/>
              <a:t>Odločba o usmeritvi Zavoda RS za šolstvo, Strokovno mnenje komisije za usmerjanje otrok s posebnimi potrebami, Odločba Centra za socialno delo, izvid in mnenje strokovne komisije za razvrščanje otrok in mladostnikov,</a:t>
            </a:r>
          </a:p>
          <a:p>
            <a:r>
              <a:rPr lang="sl-SI" dirty="0" smtClean="0"/>
              <a:t>Odločba Zavoda za pokojninsko in invalidsko zavarovanje Slovenije,</a:t>
            </a:r>
          </a:p>
          <a:p>
            <a:r>
              <a:rPr lang="sl-SI" dirty="0"/>
              <a:t>z</a:t>
            </a:r>
            <a:r>
              <a:rPr lang="sl-SI" dirty="0" smtClean="0"/>
              <a:t>dravniško potrdilo zdravnika specialista,</a:t>
            </a:r>
          </a:p>
          <a:p>
            <a:r>
              <a:rPr lang="sl-SI" dirty="0" smtClean="0"/>
              <a:t>potrdilo Olimpijskega komiteja Slovenije o statusu kategoriziranega športnika ali potrdilo športne gimnazije o športnem statusu A,</a:t>
            </a:r>
          </a:p>
          <a:p>
            <a:r>
              <a:rPr lang="sl-SI" dirty="0" smtClean="0"/>
              <a:t>potrdilo institucije, ki se ukvarja s socialno ogroženimi osebami, iz katerega so jasno razvidne izjemne socialne razmere kandidata.</a:t>
            </a:r>
            <a:endParaRPr lang="sl-SI" dirty="0"/>
          </a:p>
        </p:txBody>
      </p:sp>
    </p:spTree>
    <p:extLst>
      <p:ext uri="{BB962C8B-B14F-4D97-AF65-F5344CB8AC3E}">
        <p14:creationId xmlns:p14="http://schemas.microsoft.com/office/powerpoint/2010/main" val="30696480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smtClean="0"/>
              <a:t>UVRSTITEV KANDIDATOV NA SEZNAM NAKNADNO SPREJETIH</a:t>
            </a:r>
            <a:endParaRPr lang="sl-SI" sz="2800" dirty="0"/>
          </a:p>
        </p:txBody>
      </p:sp>
      <p:sp>
        <p:nvSpPr>
          <p:cNvPr id="3" name="Označba mesta vsebine 2"/>
          <p:cNvSpPr>
            <a:spLocks noGrp="1"/>
          </p:cNvSpPr>
          <p:nvPr>
            <p:ph idx="1"/>
          </p:nvPr>
        </p:nvSpPr>
        <p:spPr/>
        <p:txBody>
          <a:bodyPr>
            <a:normAutofit fontScale="92500" lnSpcReduction="10000"/>
          </a:bodyPr>
          <a:lstStyle/>
          <a:p>
            <a:r>
              <a:rPr lang="sl-SI" dirty="0" smtClean="0"/>
              <a:t>V redni izbirni postopek vključen skupaj z vsemi drugimi kandidati</a:t>
            </a:r>
          </a:p>
          <a:p>
            <a:r>
              <a:rPr lang="sl-SI" dirty="0" smtClean="0"/>
              <a:t>Samo tisti kandidati s posebnim statusom, ki v rednem izbirnem postopku </a:t>
            </a:r>
            <a:r>
              <a:rPr lang="sl-SI" b="1" dirty="0" smtClean="0"/>
              <a:t>NI</a:t>
            </a:r>
            <a:r>
              <a:rPr lang="sl-SI" dirty="0" smtClean="0"/>
              <a:t> sprejet v </a:t>
            </a:r>
            <a:r>
              <a:rPr lang="sl-SI" b="1" dirty="0" smtClean="0"/>
              <a:t>NOBENEGA</a:t>
            </a:r>
            <a:r>
              <a:rPr lang="sl-SI" dirty="0" smtClean="0"/>
              <a:t> od v prijavi napisanih študijskih programov, se lahko na seznam naknadno sprejetih uvrsti, če izpolnjuje splošne pogoje za vpis v študijski program in doseže najmanj </a:t>
            </a:r>
            <a:r>
              <a:rPr lang="sl-SI" b="1" dirty="0" smtClean="0"/>
              <a:t>90% minimuma </a:t>
            </a:r>
            <a:r>
              <a:rPr lang="sl-SI" dirty="0" smtClean="0"/>
              <a:t>točk, potrebnih za uvrstitev.  Sprejet je v prvega od napisanih programov v prijavi, za katerega izpolnjuje pogoje. </a:t>
            </a:r>
            <a:endParaRPr lang="sl-SI" dirty="0"/>
          </a:p>
        </p:txBody>
      </p:sp>
    </p:spTree>
    <p:extLst>
      <p:ext uri="{BB962C8B-B14F-4D97-AF65-F5344CB8AC3E}">
        <p14:creationId xmlns:p14="http://schemas.microsoft.com/office/powerpoint/2010/main" val="1168963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Navodila za izpolnjevanje prijave: </a:t>
            </a:r>
            <a:endParaRPr lang="sl-SI" dirty="0"/>
          </a:p>
        </p:txBody>
      </p:sp>
      <p:sp>
        <p:nvSpPr>
          <p:cNvPr id="3" name="Ograda vsebine 2"/>
          <p:cNvSpPr>
            <a:spLocks noGrp="1"/>
          </p:cNvSpPr>
          <p:nvPr>
            <p:ph idx="1"/>
          </p:nvPr>
        </p:nvSpPr>
        <p:spPr/>
        <p:txBody>
          <a:bodyPr>
            <a:normAutofit fontScale="92500" lnSpcReduction="20000"/>
          </a:bodyPr>
          <a:lstStyle/>
          <a:p>
            <a:r>
              <a:rPr lang="sl-SI" dirty="0"/>
              <a:t>VSTOP V PRIJAVO </a:t>
            </a:r>
          </a:p>
          <a:p>
            <a:r>
              <a:rPr lang="sl-SI" b="1" dirty="0"/>
              <a:t>z uporabniškim imenom in geslom </a:t>
            </a:r>
          </a:p>
          <a:p>
            <a:pPr lvl="1"/>
            <a:r>
              <a:rPr lang="sl-SI" dirty="0">
                <a:hlinkClick r:id="rId2"/>
              </a:rPr>
              <a:t>prvi vstop - registracija </a:t>
            </a:r>
            <a:endParaRPr lang="sl-SI" dirty="0"/>
          </a:p>
          <a:p>
            <a:pPr lvl="1"/>
            <a:r>
              <a:rPr lang="sl-SI" dirty="0">
                <a:hlinkClick r:id="rId3"/>
              </a:rPr>
              <a:t>ponovni vstop </a:t>
            </a:r>
            <a:r>
              <a:rPr lang="sl-SI" dirty="0"/>
              <a:t>(za urejanje, popravljanje in brisanje prijave) - seznam aktivnih </a:t>
            </a:r>
            <a:r>
              <a:rPr lang="sl-SI" dirty="0" smtClean="0"/>
              <a:t>prijav</a:t>
            </a:r>
            <a:endParaRPr lang="sl-SI" dirty="0"/>
          </a:p>
          <a:p>
            <a:pPr lvl="1"/>
            <a:r>
              <a:rPr lang="sl-SI" dirty="0">
                <a:hlinkClick r:id="rId4"/>
              </a:rPr>
              <a:t>menjava gesla/pozabljeno uporabniško ime </a:t>
            </a:r>
            <a:endParaRPr lang="sl-SI" dirty="0"/>
          </a:p>
          <a:p>
            <a:r>
              <a:rPr lang="sl-SI" b="1" dirty="0"/>
              <a:t>z digitalnim potrdilom</a:t>
            </a:r>
            <a:r>
              <a:rPr lang="sl-SI" dirty="0"/>
              <a:t>  </a:t>
            </a:r>
          </a:p>
          <a:p>
            <a:pPr lvl="1"/>
            <a:r>
              <a:rPr lang="sl-SI" dirty="0">
                <a:hlinkClick r:id="rId5"/>
              </a:rPr>
              <a:t>prvi vstop </a:t>
            </a:r>
            <a:r>
              <a:rPr lang="sl-SI" dirty="0"/>
              <a:t>- namestitev podpisne komponente in prijava digitalnega potrdila </a:t>
            </a:r>
          </a:p>
          <a:p>
            <a:pPr lvl="1"/>
            <a:r>
              <a:rPr lang="sl-SI" dirty="0">
                <a:hlinkClick r:id="rId6"/>
              </a:rPr>
              <a:t>ponovni vstop </a:t>
            </a:r>
            <a:r>
              <a:rPr lang="sl-SI" dirty="0"/>
              <a:t>(za urejanje, popravljanje in brisanje prijave) - seznam aktivnih prijav </a:t>
            </a:r>
          </a:p>
          <a:p>
            <a:endParaRPr lang="sl-SI" dirty="0"/>
          </a:p>
        </p:txBody>
      </p:sp>
    </p:spTree>
    <p:extLst>
      <p:ext uri="{BB962C8B-B14F-4D97-AF65-F5344CB8AC3E}">
        <p14:creationId xmlns:p14="http://schemas.microsoft.com/office/powerpoint/2010/main" val="26953101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1600" b="1" dirty="0"/>
              <a:t>Prijava za vpis v 1. letnik - Razpis za vpis na dodiplomske in enovite magistrske študijske programe v študijskem letu </a:t>
            </a:r>
            <a:r>
              <a:rPr lang="sl-SI" sz="1600" b="1" dirty="0" smtClean="0"/>
              <a:t>2018/2019 </a:t>
            </a:r>
            <a:r>
              <a:rPr lang="sl-SI" sz="1600" b="1" dirty="0"/>
              <a:t>-</a:t>
            </a:r>
            <a:r>
              <a:rPr lang="sl-SI" sz="1600" dirty="0"/>
              <a:t> Univerza v Ljubljani, Univerza v Mariboru, Univerza na Primorskem, Univerza v Novi Gorici, javni in koncesionirani samostojni visokošolski zavodi </a:t>
            </a:r>
          </a:p>
        </p:txBody>
      </p:sp>
      <p:sp>
        <p:nvSpPr>
          <p:cNvPr id="3" name="Ograda vsebine 2"/>
          <p:cNvSpPr>
            <a:spLocks noGrp="1"/>
          </p:cNvSpPr>
          <p:nvPr>
            <p:ph idx="1"/>
          </p:nvPr>
        </p:nvSpPr>
        <p:spPr>
          <a:xfrm>
            <a:off x="1043492" y="2323652"/>
            <a:ext cx="6777317" cy="3975548"/>
          </a:xfrm>
        </p:spPr>
        <p:txBody>
          <a:bodyPr>
            <a:normAutofit fontScale="85000" lnSpcReduction="20000"/>
          </a:bodyPr>
          <a:lstStyle/>
          <a:p>
            <a:r>
              <a:rPr lang="sl-SI" b="1" dirty="0">
                <a:hlinkClick r:id="rId2"/>
              </a:rPr>
              <a:t>Izbira razpisa za vpis in vrste prijave za vpis </a:t>
            </a:r>
            <a:endParaRPr lang="sl-SI" sz="2100" dirty="0"/>
          </a:p>
          <a:p>
            <a:r>
              <a:rPr lang="sl-SI" b="1" dirty="0">
                <a:hlinkClick r:id="rId3"/>
              </a:rPr>
              <a:t>Osebni podatki, stalno prebivališče, naslov za obveščanje in </a:t>
            </a:r>
            <a:r>
              <a:rPr lang="sl-SI" b="1" dirty="0" err="1" smtClean="0">
                <a:hlinkClick r:id="rId3"/>
              </a:rPr>
              <a:t>Klasius</a:t>
            </a:r>
            <a:r>
              <a:rPr lang="sl-SI" b="1" dirty="0" smtClean="0">
                <a:hlinkClick r:id="rId3"/>
              </a:rPr>
              <a:t>-SRV</a:t>
            </a:r>
            <a:endParaRPr lang="sl-SI" sz="1600" dirty="0"/>
          </a:p>
          <a:p>
            <a:pPr lvl="1"/>
            <a:r>
              <a:rPr lang="sl-SI" u="sng" dirty="0">
                <a:hlinkClick r:id="rId4"/>
              </a:rPr>
              <a:t>Shema KLASIUS-SRV </a:t>
            </a:r>
            <a:r>
              <a:rPr lang="sl-SI" sz="1800" dirty="0" smtClean="0">
                <a:hlinkClick r:id="rId4"/>
              </a:rPr>
              <a:t> </a:t>
            </a:r>
            <a:endParaRPr lang="sl-SI" sz="1800" dirty="0"/>
          </a:p>
          <a:p>
            <a:pPr lvl="2"/>
            <a:r>
              <a:rPr lang="sl-SI" u="sng" dirty="0"/>
              <a:t>Srednješolci, ki bodo šele opravljali maturo izberejo 15002 za splošno maturo ali 15001 za poklicno maturo</a:t>
            </a:r>
            <a:r>
              <a:rPr lang="sl-SI" dirty="0"/>
              <a:t>.</a:t>
            </a:r>
          </a:p>
          <a:p>
            <a:r>
              <a:rPr lang="sl-SI" b="1" dirty="0"/>
              <a:t>Dosedanja izobrazba</a:t>
            </a:r>
            <a:r>
              <a:rPr lang="sl-SI" dirty="0"/>
              <a:t>:</a:t>
            </a:r>
          </a:p>
          <a:p>
            <a:pPr lvl="1"/>
            <a:r>
              <a:rPr lang="sl-SI" u="sng" dirty="0">
                <a:hlinkClick r:id="rId5"/>
              </a:rPr>
              <a:t>Srednješolska </a:t>
            </a:r>
            <a:r>
              <a:rPr lang="sl-SI" u="sng" dirty="0" smtClean="0">
                <a:hlinkClick r:id="rId5"/>
              </a:rPr>
              <a:t>izobrazba</a:t>
            </a:r>
            <a:endParaRPr lang="sl-SI" sz="1800" dirty="0"/>
          </a:p>
          <a:p>
            <a:r>
              <a:rPr lang="sl-SI" b="1" dirty="0">
                <a:hlinkClick r:id="rId6"/>
              </a:rPr>
              <a:t>Vnos želenega </a:t>
            </a:r>
            <a:r>
              <a:rPr lang="sl-SI" b="1" dirty="0" smtClean="0">
                <a:hlinkClick r:id="rId6"/>
              </a:rPr>
              <a:t>študija</a:t>
            </a:r>
            <a:endParaRPr lang="sl-SI" sz="1800" dirty="0"/>
          </a:p>
          <a:p>
            <a:r>
              <a:rPr lang="sl-SI" b="1" dirty="0" smtClean="0">
                <a:hlinkClick r:id="rId7"/>
              </a:rPr>
              <a:t>Priloge</a:t>
            </a:r>
            <a:endParaRPr lang="sl-SI" sz="2100" dirty="0"/>
          </a:p>
          <a:p>
            <a:r>
              <a:rPr lang="sl-SI" b="1" dirty="0"/>
              <a:t>Predogled in pošiljanje /oddaja prijave: </a:t>
            </a:r>
          </a:p>
          <a:p>
            <a:pPr lvl="1"/>
            <a:r>
              <a:rPr lang="sl-SI" u="sng" dirty="0">
                <a:hlinkClick r:id="rId8"/>
              </a:rPr>
              <a:t>z uporabniškim imenom in geslom </a:t>
            </a:r>
            <a:endParaRPr lang="sl-SI" u="sng" dirty="0" smtClean="0"/>
          </a:p>
          <a:p>
            <a:pPr lvl="1"/>
            <a:r>
              <a:rPr lang="sl-SI" u="sng" dirty="0" smtClean="0">
                <a:hlinkClick r:id="rId9"/>
              </a:rPr>
              <a:t>z </a:t>
            </a:r>
            <a:r>
              <a:rPr lang="sl-SI" u="sng" dirty="0">
                <a:hlinkClick r:id="rId9"/>
              </a:rPr>
              <a:t>digitalnim </a:t>
            </a:r>
            <a:r>
              <a:rPr lang="sl-SI" u="sng" dirty="0" smtClean="0">
                <a:hlinkClick r:id="rId9"/>
              </a:rPr>
              <a:t>potrdilom</a:t>
            </a:r>
            <a:endParaRPr lang="sl-SI" dirty="0"/>
          </a:p>
        </p:txBody>
      </p:sp>
    </p:spTree>
    <p:extLst>
      <p:ext uri="{BB962C8B-B14F-4D97-AF65-F5344CB8AC3E}">
        <p14:creationId xmlns:p14="http://schemas.microsoft.com/office/powerpoint/2010/main" val="190134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467360" y="878840"/>
            <a:ext cx="8300720" cy="5288280"/>
          </a:xfrm>
        </p:spPr>
        <p:txBody>
          <a:bodyPr/>
          <a:lstStyle/>
          <a:p>
            <a:pPr>
              <a:buClr>
                <a:srgbClr val="0000FF"/>
              </a:buClr>
            </a:pPr>
            <a:r>
              <a:rPr lang="sl-SI" b="1" dirty="0">
                <a:solidFill>
                  <a:srgbClr val="FF3300"/>
                </a:solidFill>
              </a:rPr>
              <a:t>POMEMBNO</a:t>
            </a:r>
            <a:r>
              <a:rPr lang="sl-SI" b="1" dirty="0"/>
              <a:t> – za kandidate, ki se prijavljajo z uporabniškim imenom in geslom:</a:t>
            </a:r>
          </a:p>
          <a:p>
            <a:pPr>
              <a:buClr>
                <a:srgbClr val="0000FF"/>
              </a:buClr>
            </a:pPr>
            <a:endParaRPr lang="sl-SI" b="1" dirty="0"/>
          </a:p>
          <a:p>
            <a:pPr>
              <a:buClr>
                <a:srgbClr val="0000FF"/>
              </a:buClr>
              <a:buFont typeface="Wingdings" pitchFamily="2" charset="2"/>
              <a:buChar char="§"/>
            </a:pPr>
            <a:r>
              <a:rPr lang="sl-SI" b="1" dirty="0"/>
              <a:t>Natisnjen prijavni obrazec mora biti OBVEZNO </a:t>
            </a:r>
            <a:r>
              <a:rPr lang="sl-SI" b="1" dirty="0">
                <a:solidFill>
                  <a:srgbClr val="FF3300"/>
                </a:solidFill>
              </a:rPr>
              <a:t>podpisan.</a:t>
            </a:r>
            <a:r>
              <a:rPr lang="sl-SI" b="1" dirty="0"/>
              <a:t>  </a:t>
            </a:r>
          </a:p>
          <a:p>
            <a:pPr>
              <a:buClr>
                <a:srgbClr val="0000FF"/>
              </a:buClr>
              <a:buFont typeface="Wingdings" pitchFamily="2" charset="2"/>
              <a:buChar char="§"/>
            </a:pPr>
            <a:r>
              <a:rPr lang="sl-SI" b="1" dirty="0"/>
              <a:t>Natisnjen prijavni obrazec mora biti OBVEZNO </a:t>
            </a:r>
            <a:r>
              <a:rPr lang="sl-SI" b="1" dirty="0">
                <a:solidFill>
                  <a:srgbClr val="FF3300"/>
                </a:solidFill>
              </a:rPr>
              <a:t>poslan do roka,</a:t>
            </a:r>
            <a:r>
              <a:rPr lang="sl-SI" b="1" dirty="0"/>
              <a:t> določenega z razpisom.</a:t>
            </a:r>
            <a:r>
              <a:rPr lang="sl-SI" dirty="0">
                <a:sym typeface="Wingdings" pitchFamily="2" charset="2"/>
              </a:rPr>
              <a:t> </a:t>
            </a:r>
          </a:p>
          <a:p>
            <a:pPr>
              <a:buClr>
                <a:srgbClr val="0000FF"/>
              </a:buClr>
              <a:buFont typeface="Wingdings" pitchFamily="2" charset="2"/>
              <a:buChar char="§"/>
            </a:pPr>
            <a:r>
              <a:rPr lang="sl-SI" b="1" dirty="0"/>
              <a:t>Natisnjen prijavni obrazec mora biti OBVEZNO </a:t>
            </a:r>
            <a:r>
              <a:rPr lang="sl-SI" b="1" dirty="0">
                <a:solidFill>
                  <a:srgbClr val="FF3300"/>
                </a:solidFill>
              </a:rPr>
              <a:t>ponovno poslan</a:t>
            </a:r>
            <a:r>
              <a:rPr lang="sl-SI" b="1" dirty="0"/>
              <a:t> pristojni prijavni službi, če je kandidat spreminjal (oddal novo) e_prijavo.</a:t>
            </a:r>
            <a:endParaRPr lang="sl-SI" dirty="0">
              <a:sym typeface="Wingdings" pitchFamily="2" charset="2"/>
            </a:endParaRPr>
          </a:p>
          <a:p>
            <a:endParaRPr lang="sl-SI" dirty="0"/>
          </a:p>
        </p:txBody>
      </p:sp>
    </p:spTree>
    <p:extLst>
      <p:ext uri="{BB962C8B-B14F-4D97-AF65-F5344CB8AC3E}">
        <p14:creationId xmlns:p14="http://schemas.microsoft.com/office/powerpoint/2010/main" val="364274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377071"/>
            <a:ext cx="8229600" cy="1093509"/>
          </a:xfrm>
        </p:spPr>
        <p:txBody>
          <a:bodyPr/>
          <a:lstStyle/>
          <a:p>
            <a:r>
              <a:rPr lang="sl-SI" sz="3200" b="1" i="1" dirty="0">
                <a:solidFill>
                  <a:srgbClr val="002060"/>
                </a:solidFill>
                <a:effectLst>
                  <a:outerShdw blurRad="38100" dist="38100" dir="2700000" algn="tl">
                    <a:srgbClr val="000000">
                      <a:alpha val="43137"/>
                    </a:srgbClr>
                  </a:outerShdw>
                </a:effectLst>
              </a:rPr>
              <a:t>Pravilnik oz. skupne določbe razpisa</a:t>
            </a:r>
            <a:endParaRPr lang="sl-SI" sz="32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a:xfrm>
            <a:off x="457199" y="1611985"/>
            <a:ext cx="8366289" cy="2411376"/>
          </a:xfrm>
        </p:spPr>
        <p:txBody>
          <a:bodyPr/>
          <a:lstStyle/>
          <a:p>
            <a:pPr>
              <a:buClr>
                <a:srgbClr val="0000FF"/>
              </a:buClr>
              <a:buFont typeface="Wingdings" pitchFamily="2" charset="2"/>
              <a:buChar char="§"/>
            </a:pPr>
            <a:r>
              <a:rPr lang="sl-SI" sz="2800" b="1" dirty="0">
                <a:solidFill>
                  <a:srgbClr val="FF3300"/>
                </a:solidFill>
              </a:rPr>
              <a:t>Ponovno poslan </a:t>
            </a:r>
            <a:r>
              <a:rPr lang="sl-SI" sz="2800" b="1" dirty="0"/>
              <a:t>prijavni obrazec (zaradi spreminjanja e_prijave) mora biti ravno tako </a:t>
            </a:r>
            <a:r>
              <a:rPr lang="sl-SI" sz="2800" b="1" dirty="0">
                <a:solidFill>
                  <a:srgbClr val="FF3300"/>
                </a:solidFill>
              </a:rPr>
              <a:t>podpisan in poslan do roka</a:t>
            </a:r>
            <a:r>
              <a:rPr lang="sl-SI" sz="2800" b="1" dirty="0"/>
              <a:t>, določenega z razpisom. </a:t>
            </a:r>
          </a:p>
        </p:txBody>
      </p:sp>
    </p:spTree>
    <p:extLst>
      <p:ext uri="{BB962C8B-B14F-4D97-AF65-F5344CB8AC3E}">
        <p14:creationId xmlns:p14="http://schemas.microsoft.com/office/powerpoint/2010/main" val="370913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z="3200" b="1" i="1" dirty="0" smtClean="0">
                <a:solidFill>
                  <a:srgbClr val="002060"/>
                </a:solidFill>
                <a:effectLst>
                  <a:outerShdw blurRad="38100" dist="38100" dir="2700000" algn="tl">
                    <a:srgbClr val="000000">
                      <a:alpha val="43137"/>
                    </a:srgbClr>
                  </a:outerShdw>
                </a:effectLst>
              </a:rPr>
              <a:t>DRUGI ROK</a:t>
            </a:r>
            <a:endParaRPr lang="sl-SI" sz="3200" b="1"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normAutofit/>
          </a:bodyPr>
          <a:lstStyle/>
          <a:p>
            <a:pPr>
              <a:buClr>
                <a:srgbClr val="0000FF"/>
              </a:buClr>
              <a:buNone/>
            </a:pPr>
            <a:endParaRPr lang="sl-SI" b="1" dirty="0">
              <a:solidFill>
                <a:srgbClr val="FF3300"/>
              </a:solidFill>
            </a:endParaRPr>
          </a:p>
          <a:p>
            <a:pPr>
              <a:buClr>
                <a:srgbClr val="0000FF"/>
              </a:buClr>
              <a:buFont typeface="Wingdings" pitchFamily="2" charset="2"/>
              <a:buChar char="§"/>
            </a:pPr>
            <a:r>
              <a:rPr lang="sl-SI" b="1" dirty="0" smtClean="0"/>
              <a:t>DRUGO PRIJAVO ODDAJO KANDIDATI: </a:t>
            </a:r>
          </a:p>
          <a:p>
            <a:pPr lvl="1">
              <a:buClr>
                <a:srgbClr val="0000FF"/>
              </a:buClr>
              <a:buFont typeface="Wingdings" pitchFamily="2" charset="2"/>
              <a:buChar char="§"/>
            </a:pPr>
            <a:r>
              <a:rPr lang="sl-SI" dirty="0" smtClean="0"/>
              <a:t>ki </a:t>
            </a:r>
            <a:r>
              <a:rPr lang="sl-SI" b="1" dirty="0"/>
              <a:t>niso </a:t>
            </a:r>
            <a:r>
              <a:rPr lang="sl-SI" b="1" dirty="0" smtClean="0"/>
              <a:t>prijavili v prvem prijavnem roku </a:t>
            </a:r>
            <a:r>
              <a:rPr lang="sl-SI" dirty="0" smtClean="0"/>
              <a:t>ali se </a:t>
            </a:r>
            <a:r>
              <a:rPr lang="sl-SI" b="1" dirty="0" smtClean="0"/>
              <a:t>niso uvrstili </a:t>
            </a:r>
            <a:r>
              <a:rPr lang="sl-SI" dirty="0" smtClean="0"/>
              <a:t>v nobenega od programov;</a:t>
            </a:r>
          </a:p>
          <a:p>
            <a:pPr lvl="1">
              <a:buClr>
                <a:srgbClr val="0000FF"/>
              </a:buClr>
              <a:buFont typeface="Wingdings" pitchFamily="2" charset="2"/>
              <a:buChar char="§"/>
            </a:pPr>
            <a:r>
              <a:rPr lang="sl-SI" dirty="0" smtClean="0"/>
              <a:t>se </a:t>
            </a:r>
            <a:r>
              <a:rPr lang="sl-SI" b="1" dirty="0" smtClean="0"/>
              <a:t>niso vpisali </a:t>
            </a:r>
            <a:r>
              <a:rPr lang="sl-SI" dirty="0" smtClean="0"/>
              <a:t>v študijski program, v katerega so bili sprejeti s prvo prijavo; </a:t>
            </a:r>
          </a:p>
          <a:p>
            <a:pPr lvl="1">
              <a:buClr>
                <a:srgbClr val="0000FF"/>
              </a:buClr>
              <a:buFont typeface="Wingdings" pitchFamily="2" charset="2"/>
              <a:buChar char="§"/>
            </a:pPr>
            <a:r>
              <a:rPr lang="sl-SI" dirty="0" smtClean="0"/>
              <a:t>so se vpisali v študijski program, v katerega so bili sprejeti in so se </a:t>
            </a:r>
            <a:r>
              <a:rPr lang="sl-SI" b="1" dirty="0" smtClean="0"/>
              <a:t>izpisali do </a:t>
            </a:r>
            <a:r>
              <a:rPr lang="sl-SI" b="1" dirty="0" smtClean="0">
                <a:solidFill>
                  <a:srgbClr val="FF0000"/>
                </a:solidFill>
              </a:rPr>
              <a:t>18. 8. 2018</a:t>
            </a:r>
            <a:r>
              <a:rPr lang="sl-SI" dirty="0" smtClean="0"/>
              <a:t>. </a:t>
            </a:r>
            <a:endParaRPr lang="sl-SI" dirty="0"/>
          </a:p>
          <a:p>
            <a:endParaRPr lang="sl-SI" dirty="0"/>
          </a:p>
        </p:txBody>
      </p:sp>
    </p:spTree>
    <p:extLst>
      <p:ext uri="{BB962C8B-B14F-4D97-AF65-F5344CB8AC3E}">
        <p14:creationId xmlns:p14="http://schemas.microsoft.com/office/powerpoint/2010/main" val="36336474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523240" y="545465"/>
            <a:ext cx="7772400" cy="1470025"/>
          </a:xfrm>
        </p:spPr>
        <p:txBody>
          <a:bodyPr/>
          <a:lstStyle/>
          <a:p>
            <a:r>
              <a:rPr lang="sl-SI" sz="3200" b="1" i="1" dirty="0">
                <a:solidFill>
                  <a:srgbClr val="002060"/>
                </a:solidFill>
                <a:effectLst>
                  <a:outerShdw blurRad="38100" dist="38100" dir="2700000" algn="tl">
                    <a:srgbClr val="000000">
                      <a:alpha val="43137"/>
                    </a:srgbClr>
                  </a:outerShdw>
                </a:effectLst>
                <a:hlinkClick r:id="rId2"/>
              </a:rPr>
              <a:t>ROKOVNIK</a:t>
            </a:r>
            <a:r>
              <a:rPr lang="sl-SI" dirty="0"/>
              <a:t/>
            </a:r>
            <a:br>
              <a:rPr lang="sl-SI" dirty="0"/>
            </a:br>
            <a:r>
              <a:rPr lang="sl-SI" sz="1600" u="sng" dirty="0"/>
              <a:t/>
            </a:r>
            <a:br>
              <a:rPr lang="sl-SI" sz="1600" u="sng" dirty="0"/>
            </a:br>
            <a:endParaRPr lang="sl-SI" sz="1600" dirty="0"/>
          </a:p>
        </p:txBody>
      </p:sp>
      <p:sp>
        <p:nvSpPr>
          <p:cNvPr id="3" name="Podnaslov 2"/>
          <p:cNvSpPr>
            <a:spLocks noGrp="1"/>
          </p:cNvSpPr>
          <p:nvPr>
            <p:ph type="subTitle" idx="1"/>
          </p:nvPr>
        </p:nvSpPr>
        <p:spPr>
          <a:xfrm>
            <a:off x="1168400" y="2216726"/>
            <a:ext cx="6400800" cy="4031673"/>
          </a:xfrm>
        </p:spPr>
        <p:txBody>
          <a:bodyPr>
            <a:normAutofit/>
          </a:bodyPr>
          <a:lstStyle/>
          <a:p>
            <a:pPr algn="ctr">
              <a:lnSpc>
                <a:spcPct val="90000"/>
              </a:lnSpc>
            </a:pPr>
            <a:r>
              <a:rPr lang="sl-SI" sz="2000" dirty="0">
                <a:solidFill>
                  <a:srgbClr val="0000FF"/>
                </a:solidFill>
                <a:cs typeface="Times New Roman" pitchFamily="18" charset="0"/>
              </a:rPr>
              <a:t>Objava </a:t>
            </a:r>
            <a:r>
              <a:rPr lang="sl-SI" sz="2000" dirty="0" smtClean="0">
                <a:solidFill>
                  <a:srgbClr val="0000FF"/>
                </a:solidFill>
                <a:cs typeface="Times New Roman" pitchFamily="18" charset="0"/>
              </a:rPr>
              <a:t>Razpisov: </a:t>
            </a:r>
            <a:r>
              <a:rPr lang="sl-SI" sz="2000" b="1" u="sng" dirty="0" smtClean="0">
                <a:solidFill>
                  <a:srgbClr val="0000FF"/>
                </a:solidFill>
                <a:cs typeface="Times New Roman" pitchFamily="18" charset="0"/>
                <a:hlinkClick r:id="rId3"/>
              </a:rPr>
              <a:t>1</a:t>
            </a:r>
            <a:r>
              <a:rPr lang="sl-SI" sz="2000" b="1" u="sng" dirty="0">
                <a:solidFill>
                  <a:srgbClr val="0000FF"/>
                </a:solidFill>
                <a:cs typeface="Times New Roman" pitchFamily="18" charset="0"/>
                <a:hlinkClick r:id="rId3"/>
              </a:rPr>
              <a:t>. februar </a:t>
            </a:r>
            <a:r>
              <a:rPr lang="sl-SI" sz="2000" b="1" u="sng" dirty="0" smtClean="0">
                <a:solidFill>
                  <a:schemeClr val="accent6">
                    <a:lumMod val="75000"/>
                  </a:schemeClr>
                </a:solidFill>
                <a:cs typeface="Times New Roman" pitchFamily="18" charset="0"/>
                <a:hlinkClick r:id="rId3"/>
              </a:rPr>
              <a:t>201</a:t>
            </a:r>
            <a:r>
              <a:rPr lang="sl-SI" sz="2000" b="1" u="sng" dirty="0" smtClean="0">
                <a:solidFill>
                  <a:schemeClr val="accent6">
                    <a:lumMod val="75000"/>
                  </a:schemeClr>
                </a:solidFill>
                <a:cs typeface="Times New Roman" pitchFamily="18" charset="0"/>
              </a:rPr>
              <a:t>8</a:t>
            </a:r>
            <a:endParaRPr lang="sl-SI" sz="2000" b="1" u="sng" dirty="0">
              <a:solidFill>
                <a:schemeClr val="accent6">
                  <a:lumMod val="75000"/>
                </a:schemeClr>
              </a:solidFill>
              <a:cs typeface="Times New Roman" pitchFamily="18" charset="0"/>
            </a:endParaRPr>
          </a:p>
          <a:p>
            <a:pPr>
              <a:lnSpc>
                <a:spcPct val="90000"/>
              </a:lnSpc>
            </a:pPr>
            <a:endParaRPr lang="sl-SI" sz="2000" b="1" dirty="0" smtClean="0">
              <a:cs typeface="Times New Roman" pitchFamily="18" charset="0"/>
            </a:endParaRPr>
          </a:p>
          <a:p>
            <a:pPr>
              <a:lnSpc>
                <a:spcPct val="90000"/>
              </a:lnSpc>
            </a:pPr>
            <a:r>
              <a:rPr lang="sl-SI" sz="2000" b="1" dirty="0" smtClean="0">
                <a:cs typeface="Times New Roman" pitchFamily="18" charset="0"/>
              </a:rPr>
              <a:t>PRIJAVNI </a:t>
            </a:r>
            <a:r>
              <a:rPr lang="sl-SI" sz="2000" b="1" dirty="0">
                <a:cs typeface="Times New Roman" pitchFamily="18" charset="0"/>
              </a:rPr>
              <a:t>ROKI</a:t>
            </a:r>
          </a:p>
          <a:p>
            <a:pPr>
              <a:lnSpc>
                <a:spcPct val="90000"/>
              </a:lnSpc>
            </a:pPr>
            <a:endParaRPr lang="sl-SI" sz="2000" dirty="0">
              <a:cs typeface="Times New Roman" pitchFamily="18" charset="0"/>
            </a:endParaRPr>
          </a:p>
          <a:p>
            <a:pPr marL="971550" lvl="1" indent="-514350" algn="l">
              <a:lnSpc>
                <a:spcPct val="90000"/>
              </a:lnSpc>
              <a:buClr>
                <a:srgbClr val="0070C0"/>
              </a:buClr>
              <a:buFont typeface="Wingdings" panose="05000000000000000000" pitchFamily="2" charset="2"/>
              <a:buChar char="§"/>
            </a:pPr>
            <a:r>
              <a:rPr lang="sl-SI" sz="2000" i="1" u="sng" dirty="0" smtClean="0">
                <a:solidFill>
                  <a:srgbClr val="0000FF"/>
                </a:solidFill>
                <a:cs typeface="Times New Roman" pitchFamily="18" charset="0"/>
              </a:rPr>
              <a:t>Prvi </a:t>
            </a:r>
            <a:r>
              <a:rPr lang="sl-SI" sz="2000" i="1" u="sng" dirty="0">
                <a:solidFill>
                  <a:srgbClr val="0000FF"/>
                </a:solidFill>
                <a:cs typeface="Times New Roman" pitchFamily="18" charset="0"/>
              </a:rPr>
              <a:t>rok</a:t>
            </a:r>
            <a:r>
              <a:rPr lang="sl-SI" sz="2000" i="1" dirty="0">
                <a:solidFill>
                  <a:srgbClr val="0000FF"/>
                </a:solidFill>
                <a:cs typeface="Times New Roman" pitchFamily="18" charset="0"/>
              </a:rPr>
              <a:t>: </a:t>
            </a:r>
            <a:r>
              <a:rPr lang="sl-SI" sz="2000" b="1" i="1" dirty="0">
                <a:cs typeface="Times New Roman" pitchFamily="18" charset="0"/>
              </a:rPr>
              <a:t>od </a:t>
            </a:r>
            <a:r>
              <a:rPr lang="sl-SI" sz="2000" b="1" i="1" dirty="0" smtClean="0">
                <a:cs typeface="Times New Roman" pitchFamily="18" charset="0"/>
              </a:rPr>
              <a:t>6. </a:t>
            </a:r>
            <a:r>
              <a:rPr lang="sl-SI" sz="2000" b="1" i="1" dirty="0">
                <a:cs typeface="Times New Roman" pitchFamily="18" charset="0"/>
              </a:rPr>
              <a:t>februarja do </a:t>
            </a:r>
            <a:r>
              <a:rPr lang="sl-SI" sz="2000" b="1" i="1" dirty="0" smtClean="0">
                <a:cs typeface="Times New Roman" pitchFamily="18" charset="0"/>
              </a:rPr>
              <a:t>30. </a:t>
            </a:r>
            <a:r>
              <a:rPr lang="sl-SI" sz="2000" b="1" i="1" dirty="0">
                <a:cs typeface="Times New Roman" pitchFamily="18" charset="0"/>
              </a:rPr>
              <a:t>marca </a:t>
            </a:r>
            <a:r>
              <a:rPr lang="sl-SI" sz="2000" b="1" i="1" dirty="0" smtClean="0">
                <a:cs typeface="Times New Roman" pitchFamily="18" charset="0"/>
              </a:rPr>
              <a:t>2018 </a:t>
            </a:r>
            <a:r>
              <a:rPr lang="sl-SI" sz="2000" dirty="0" smtClean="0">
                <a:cs typeface="Times New Roman" pitchFamily="18" charset="0"/>
              </a:rPr>
              <a:t>Prva </a:t>
            </a:r>
            <a:r>
              <a:rPr lang="sl-SI" sz="2000" dirty="0">
                <a:cs typeface="Times New Roman" pitchFamily="18" charset="0"/>
              </a:rPr>
              <a:t>prijava - </a:t>
            </a:r>
            <a:r>
              <a:rPr lang="sl-SI" sz="2000" dirty="0">
                <a:solidFill>
                  <a:srgbClr val="0000FF"/>
                </a:solidFill>
                <a:cs typeface="Times New Roman" pitchFamily="18" charset="0"/>
              </a:rPr>
              <a:t>preko spletnega portala </a:t>
            </a:r>
            <a:r>
              <a:rPr lang="sl-SI" sz="2000" dirty="0" err="1" smtClean="0">
                <a:solidFill>
                  <a:srgbClr val="0000FF"/>
                </a:solidFill>
                <a:cs typeface="Times New Roman" pitchFamily="18" charset="0"/>
              </a:rPr>
              <a:t>eVŠ</a:t>
            </a:r>
            <a:endParaRPr lang="sl-SI" sz="2000" dirty="0" smtClean="0">
              <a:solidFill>
                <a:srgbClr val="0000FF"/>
              </a:solidFill>
              <a:cs typeface="Times New Roman" pitchFamily="18" charset="0"/>
            </a:endParaRPr>
          </a:p>
          <a:p>
            <a:pPr marL="971550" lvl="1" indent="-514350" algn="l">
              <a:lnSpc>
                <a:spcPct val="90000"/>
              </a:lnSpc>
              <a:buClr>
                <a:srgbClr val="0070C0"/>
              </a:buClr>
              <a:buFont typeface="Wingdings" panose="05000000000000000000" pitchFamily="2" charset="2"/>
              <a:buChar char="§"/>
            </a:pPr>
            <a:endParaRPr lang="sl-SI" sz="2000" dirty="0" smtClean="0">
              <a:cs typeface="Times New Roman" pitchFamily="18" charset="0"/>
            </a:endParaRPr>
          </a:p>
          <a:p>
            <a:pPr marL="971550" lvl="1" indent="-514350" algn="l">
              <a:lnSpc>
                <a:spcPct val="90000"/>
              </a:lnSpc>
              <a:buClr>
                <a:srgbClr val="0070C0"/>
              </a:buClr>
              <a:buFont typeface="Wingdings" panose="05000000000000000000" pitchFamily="2" charset="2"/>
              <a:buChar char="§"/>
            </a:pPr>
            <a:r>
              <a:rPr lang="sl-SI" sz="2000" i="1" u="sng" dirty="0" smtClean="0">
                <a:solidFill>
                  <a:srgbClr val="0000FF"/>
                </a:solidFill>
              </a:rPr>
              <a:t>Drugi rok</a:t>
            </a:r>
            <a:r>
              <a:rPr lang="sl-SI" sz="2000" i="1" dirty="0" smtClean="0">
                <a:solidFill>
                  <a:srgbClr val="0000FF"/>
                </a:solidFill>
              </a:rPr>
              <a:t>: </a:t>
            </a:r>
            <a:r>
              <a:rPr lang="sl-SI" sz="2000" b="1" i="1" dirty="0" smtClean="0"/>
              <a:t>od 22. do 29. avgusta 2018 </a:t>
            </a:r>
            <a:r>
              <a:rPr lang="sl-SI" sz="2000" dirty="0" smtClean="0"/>
              <a:t>Druga </a:t>
            </a:r>
            <a:r>
              <a:rPr lang="sl-SI" sz="2000" dirty="0"/>
              <a:t>prijava - </a:t>
            </a:r>
            <a:r>
              <a:rPr lang="sl-SI" sz="2000" dirty="0">
                <a:solidFill>
                  <a:srgbClr val="0000FF"/>
                </a:solidFill>
                <a:cs typeface="Times New Roman" pitchFamily="18" charset="0"/>
              </a:rPr>
              <a:t>preko spletnega portala </a:t>
            </a:r>
            <a:r>
              <a:rPr lang="sl-SI" sz="2000" dirty="0" err="1">
                <a:solidFill>
                  <a:srgbClr val="0000FF"/>
                </a:solidFill>
                <a:cs typeface="Times New Roman" pitchFamily="18" charset="0"/>
              </a:rPr>
              <a:t>eVŠ</a:t>
            </a:r>
            <a:endParaRPr lang="sl-SI" sz="2000" dirty="0">
              <a:solidFill>
                <a:srgbClr val="0000FF"/>
              </a:solidFill>
            </a:endParaRPr>
          </a:p>
          <a:p>
            <a:pPr marL="342900" indent="-342900">
              <a:buFont typeface="Wingdings" panose="05000000000000000000" pitchFamily="2" charset="2"/>
              <a:buChar char="§"/>
            </a:pPr>
            <a:endParaRPr lang="sl-SI" sz="2000" dirty="0"/>
          </a:p>
        </p:txBody>
      </p:sp>
    </p:spTree>
    <p:extLst>
      <p:ext uri="{BB962C8B-B14F-4D97-AF65-F5344CB8AC3E}">
        <p14:creationId xmlns:p14="http://schemas.microsoft.com/office/powerpoint/2010/main" val="925762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2000" b="1" dirty="0"/>
              <a:t>KLASIFIKACIJSKI SISTEM IZOBRAŽEVANJA IN USPOSABLJANJA</a:t>
            </a:r>
            <a:r>
              <a:rPr lang="sl-SI" b="1" dirty="0">
                <a:solidFill>
                  <a:srgbClr val="C00000"/>
                </a:solidFill>
              </a:rPr>
              <a:t/>
            </a:r>
            <a:br>
              <a:rPr lang="sl-SI" b="1" dirty="0">
                <a:solidFill>
                  <a:srgbClr val="C00000"/>
                </a:solidFill>
              </a:rPr>
            </a:br>
            <a:endParaRPr lang="sl-SI" dirty="0"/>
          </a:p>
        </p:txBody>
      </p:sp>
      <p:graphicFrame>
        <p:nvGraphicFramePr>
          <p:cNvPr id="4" name="Označba mesta vsebine 3"/>
          <p:cNvGraphicFramePr>
            <a:graphicFrameLocks noGrp="1"/>
          </p:cNvGraphicFramePr>
          <p:nvPr>
            <p:ph idx="1"/>
          </p:nvPr>
        </p:nvGraphicFramePr>
        <p:xfrm>
          <a:off x="888025" y="2170664"/>
          <a:ext cx="6931999" cy="3747127"/>
        </p:xfrm>
        <a:graphic>
          <a:graphicData uri="http://schemas.openxmlformats.org/drawingml/2006/table">
            <a:tbl>
              <a:tblPr>
                <a:tableStyleId>{5C22544A-7EE6-4342-B048-85BDC9FD1C3A}</a:tableStyleId>
              </a:tblPr>
              <a:tblGrid>
                <a:gridCol w="1592233">
                  <a:extLst>
                    <a:ext uri="{9D8B030D-6E8A-4147-A177-3AD203B41FA5}">
                      <a16:colId xmlns:a16="http://schemas.microsoft.com/office/drawing/2014/main" val="3974232751"/>
                    </a:ext>
                  </a:extLst>
                </a:gridCol>
                <a:gridCol w="1779922">
                  <a:extLst>
                    <a:ext uri="{9D8B030D-6E8A-4147-A177-3AD203B41FA5}">
                      <a16:colId xmlns:a16="http://schemas.microsoft.com/office/drawing/2014/main" val="3285233303"/>
                    </a:ext>
                  </a:extLst>
                </a:gridCol>
                <a:gridCol w="1779922">
                  <a:extLst>
                    <a:ext uri="{9D8B030D-6E8A-4147-A177-3AD203B41FA5}">
                      <a16:colId xmlns:a16="http://schemas.microsoft.com/office/drawing/2014/main" val="2722740585"/>
                    </a:ext>
                  </a:extLst>
                </a:gridCol>
                <a:gridCol w="1779922">
                  <a:extLst>
                    <a:ext uri="{9D8B030D-6E8A-4147-A177-3AD203B41FA5}">
                      <a16:colId xmlns:a16="http://schemas.microsoft.com/office/drawing/2014/main" val="1614097356"/>
                    </a:ext>
                  </a:extLst>
                </a:gridCol>
              </a:tblGrid>
              <a:tr h="278301">
                <a:tc rowSpan="2">
                  <a:txBody>
                    <a:bodyPr/>
                    <a:lstStyle/>
                    <a:p>
                      <a:pPr algn="ctr" rtl="0" fontAlgn="ctr"/>
                      <a:r>
                        <a:rPr lang="pl-PL" sz="1050" b="1" u="none" strike="noStrike" dirty="0">
                          <a:effectLst/>
                        </a:rPr>
                        <a:t>RAVNI IZOBRAZBE PO STARIH PROGRAMIH</a:t>
                      </a:r>
                      <a:endParaRPr lang="pl-PL" sz="1050" b="1" i="0" u="none" strike="noStrike" dirty="0">
                        <a:solidFill>
                          <a:srgbClr val="000000"/>
                        </a:solidFill>
                        <a:effectLst/>
                        <a:latin typeface="Verdana" panose="020B0604030504040204" pitchFamily="34" charset="0"/>
                      </a:endParaRPr>
                    </a:p>
                  </a:txBody>
                  <a:tcPr marL="3983" marR="3983" marT="3983" marB="0" anchor="ctr">
                    <a:solidFill>
                      <a:srgbClr val="FFFF00"/>
                    </a:solidFill>
                  </a:tcPr>
                </a:tc>
                <a:tc>
                  <a:txBody>
                    <a:bodyPr/>
                    <a:lstStyle/>
                    <a:p>
                      <a:pPr algn="ctr" rtl="0" fontAlgn="ctr"/>
                      <a:r>
                        <a:rPr lang="sl-SI" sz="1050" b="1" u="none" strike="noStrike" dirty="0">
                          <a:effectLst/>
                        </a:rPr>
                        <a:t>RAVEN/</a:t>
                      </a:r>
                      <a:endParaRPr lang="sl-SI" sz="1050" b="1" i="0" u="none" strike="noStrike" dirty="0">
                        <a:solidFill>
                          <a:srgbClr val="000000"/>
                        </a:solidFill>
                        <a:effectLst/>
                        <a:latin typeface="Verdana" panose="020B0604030504040204" pitchFamily="34" charset="0"/>
                      </a:endParaRPr>
                    </a:p>
                  </a:txBody>
                  <a:tcPr marL="3983" marR="3983" marT="3983" marB="0" anchor="ctr">
                    <a:solidFill>
                      <a:srgbClr val="FFFF00"/>
                    </a:solidFill>
                  </a:tcPr>
                </a:tc>
                <a:tc rowSpan="2">
                  <a:txBody>
                    <a:bodyPr/>
                    <a:lstStyle/>
                    <a:p>
                      <a:pPr algn="ctr" rtl="0" fontAlgn="ctr"/>
                      <a:r>
                        <a:rPr lang="sl-SI" sz="1050" b="1" u="none" strike="noStrike" dirty="0">
                          <a:effectLst/>
                        </a:rPr>
                        <a:t>BOLONJSKA STOPNJA</a:t>
                      </a:r>
                      <a:endParaRPr lang="sl-SI" sz="1050" b="1" i="0" u="none" strike="noStrike" dirty="0">
                        <a:solidFill>
                          <a:srgbClr val="000000"/>
                        </a:solidFill>
                        <a:effectLst/>
                        <a:latin typeface="Verdana" panose="020B0604030504040204" pitchFamily="34" charset="0"/>
                      </a:endParaRPr>
                    </a:p>
                  </a:txBody>
                  <a:tcPr marL="3983" marR="3983" marT="3983" marB="0" anchor="ctr">
                    <a:solidFill>
                      <a:srgbClr val="FFFF00"/>
                    </a:solidFill>
                  </a:tcPr>
                </a:tc>
                <a:tc rowSpan="2">
                  <a:txBody>
                    <a:bodyPr/>
                    <a:lstStyle/>
                    <a:p>
                      <a:pPr algn="ctr" rtl="0" fontAlgn="ctr"/>
                      <a:r>
                        <a:rPr lang="pl-PL" sz="1050" b="1" u="none" strike="noStrike" dirty="0">
                          <a:effectLst/>
                        </a:rPr>
                        <a:t>RAVNI IZOBRAZBE PO NOVIH "BOLONJSKIH" PROGRAMIH</a:t>
                      </a:r>
                      <a:endParaRPr lang="pl-PL" sz="1050" b="1" i="0" u="none" strike="noStrike" dirty="0">
                        <a:solidFill>
                          <a:srgbClr val="000000"/>
                        </a:solidFill>
                        <a:effectLst/>
                        <a:latin typeface="Verdana" panose="020B0604030504040204" pitchFamily="34" charset="0"/>
                      </a:endParaRPr>
                    </a:p>
                  </a:txBody>
                  <a:tcPr marL="3983" marR="3983" marT="3983" marB="0" anchor="ctr">
                    <a:solidFill>
                      <a:srgbClr val="FFFF00"/>
                    </a:solidFill>
                  </a:tcPr>
                </a:tc>
                <a:extLst>
                  <a:ext uri="{0D108BD9-81ED-4DB2-BD59-A6C34878D82A}">
                    <a16:rowId xmlns:a16="http://schemas.microsoft.com/office/drawing/2014/main" val="847078942"/>
                  </a:ext>
                </a:extLst>
              </a:tr>
              <a:tr h="278301">
                <a:tc vMerge="1">
                  <a:txBody>
                    <a:bodyPr/>
                    <a:lstStyle/>
                    <a:p>
                      <a:endParaRPr lang="sl-SI"/>
                    </a:p>
                  </a:txBody>
                  <a:tcPr/>
                </a:tc>
                <a:tc>
                  <a:txBody>
                    <a:bodyPr/>
                    <a:lstStyle/>
                    <a:p>
                      <a:pPr algn="ctr" rtl="0" fontAlgn="ctr"/>
                      <a:r>
                        <a:rPr lang="sl-SI" sz="1050" b="1" u="none" strike="noStrike" dirty="0">
                          <a:effectLst/>
                        </a:rPr>
                        <a:t>PODRAVEN IZOBRAZBE</a:t>
                      </a:r>
                      <a:endParaRPr lang="sl-SI" sz="1050" b="1" i="0" u="none" strike="noStrike" dirty="0">
                        <a:solidFill>
                          <a:srgbClr val="000000"/>
                        </a:solidFill>
                        <a:effectLst/>
                        <a:latin typeface="Verdana" panose="020B0604030504040204" pitchFamily="34" charset="0"/>
                      </a:endParaRPr>
                    </a:p>
                  </a:txBody>
                  <a:tcPr marL="3983" marR="3983" marT="3983" marB="0" anchor="ctr">
                    <a:solidFill>
                      <a:srgbClr val="FFFF00"/>
                    </a:solidFill>
                  </a:tcPr>
                </a:tc>
                <a:tc vMerge="1">
                  <a:txBody>
                    <a:bodyPr/>
                    <a:lstStyle/>
                    <a:p>
                      <a:endParaRPr lang="sl-SI"/>
                    </a:p>
                  </a:txBody>
                  <a:tcPr/>
                </a:tc>
                <a:tc vMerge="1">
                  <a:txBody>
                    <a:bodyPr/>
                    <a:lstStyle/>
                    <a:p>
                      <a:endParaRPr lang="sl-SI"/>
                    </a:p>
                  </a:txBody>
                  <a:tcPr/>
                </a:tc>
                <a:extLst>
                  <a:ext uri="{0D108BD9-81ED-4DB2-BD59-A6C34878D82A}">
                    <a16:rowId xmlns:a16="http://schemas.microsoft.com/office/drawing/2014/main" val="2051811807"/>
                  </a:ext>
                </a:extLst>
              </a:tr>
              <a:tr h="278301">
                <a:tc>
                  <a:txBody>
                    <a:bodyPr/>
                    <a:lstStyle/>
                    <a:p>
                      <a:pPr algn="l" rtl="0" fontAlgn="ctr"/>
                      <a:r>
                        <a:rPr lang="sl-SI" sz="1050" u="none" strike="noStrike">
                          <a:effectLst/>
                        </a:rPr>
                        <a:t>višješolski programi (do 1994)</a:t>
                      </a:r>
                      <a:endParaRPr lang="sl-SI" sz="1050" b="0" i="0" u="none" strike="noStrike">
                        <a:solidFill>
                          <a:srgbClr val="000000"/>
                        </a:solidFill>
                        <a:effectLst/>
                        <a:latin typeface="Verdana" panose="020B0604030504040204" pitchFamily="34" charset="0"/>
                      </a:endParaRPr>
                    </a:p>
                  </a:txBody>
                  <a:tcPr marL="35850" marR="3983" marT="3983" marB="0" anchor="ctr"/>
                </a:tc>
                <a:tc rowSpan="2">
                  <a:txBody>
                    <a:bodyPr/>
                    <a:lstStyle/>
                    <a:p>
                      <a:pPr algn="ctr" rtl="0" fontAlgn="ctr"/>
                      <a:r>
                        <a:rPr lang="sl-SI" sz="1050" u="none" strike="noStrike" dirty="0">
                          <a:effectLst/>
                        </a:rPr>
                        <a:t>6/1</a:t>
                      </a:r>
                      <a:endParaRPr lang="sl-SI" sz="1050" b="1" i="0" u="none" strike="noStrike" dirty="0">
                        <a:solidFill>
                          <a:srgbClr val="000000"/>
                        </a:solidFill>
                        <a:effectLst/>
                        <a:latin typeface="Verdana" panose="020B0604030504040204" pitchFamily="34" charset="0"/>
                      </a:endParaRPr>
                    </a:p>
                  </a:txBody>
                  <a:tcPr marL="3983" marR="3983" marT="3983" marB="0" anchor="ctr"/>
                </a:tc>
                <a:tc rowSpan="2">
                  <a:txBody>
                    <a:bodyPr/>
                    <a:lstStyle/>
                    <a:p>
                      <a:pPr algn="ctr" fontAlgn="ctr"/>
                      <a:r>
                        <a:rPr lang="sl-SI" sz="1050" u="none" strike="noStrike">
                          <a:effectLst/>
                        </a:rPr>
                        <a:t> </a:t>
                      </a:r>
                      <a:endParaRPr lang="sl-SI" sz="1050" b="0" i="0" u="none" strike="noStrike">
                        <a:solidFill>
                          <a:srgbClr val="000000"/>
                        </a:solidFill>
                        <a:effectLst/>
                        <a:latin typeface="Arial" panose="020B0604020202020204" pitchFamily="34" charset="0"/>
                      </a:endParaRPr>
                    </a:p>
                  </a:txBody>
                  <a:tcPr marL="3983" marR="3983" marT="3983" marB="0" anchor="ctr"/>
                </a:tc>
                <a:tc rowSpan="2">
                  <a:txBody>
                    <a:bodyPr/>
                    <a:lstStyle/>
                    <a:p>
                      <a:pPr algn="l" rtl="0" fontAlgn="ctr"/>
                      <a:r>
                        <a:rPr lang="sl-SI" sz="1050" u="none" strike="noStrike" dirty="0">
                          <a:effectLst/>
                        </a:rPr>
                        <a:t>višješolski strokovni programi</a:t>
                      </a:r>
                      <a:endParaRPr lang="sl-SI" sz="1050" b="0" i="0" u="none" strike="noStrike" dirty="0">
                        <a:solidFill>
                          <a:srgbClr val="000000"/>
                        </a:solidFill>
                        <a:effectLst/>
                        <a:latin typeface="Verdana" panose="020B0604030504040204" pitchFamily="34" charset="0"/>
                      </a:endParaRPr>
                    </a:p>
                  </a:txBody>
                  <a:tcPr marL="35850" marR="3983" marT="3983" marB="0" anchor="ctr"/>
                </a:tc>
                <a:extLst>
                  <a:ext uri="{0D108BD9-81ED-4DB2-BD59-A6C34878D82A}">
                    <a16:rowId xmlns:a16="http://schemas.microsoft.com/office/drawing/2014/main" val="766662023"/>
                  </a:ext>
                </a:extLst>
              </a:tr>
              <a:tr h="278301">
                <a:tc>
                  <a:txBody>
                    <a:bodyPr/>
                    <a:lstStyle/>
                    <a:p>
                      <a:pPr algn="l" rtl="0" fontAlgn="ctr"/>
                      <a:r>
                        <a:rPr lang="sl-SI" sz="1050" u="none" strike="noStrike" dirty="0">
                          <a:effectLst/>
                        </a:rPr>
                        <a:t>višješolski strokovni programi</a:t>
                      </a:r>
                      <a:endParaRPr lang="sl-SI" sz="1050" b="0" i="0" u="none" strike="noStrike" dirty="0">
                        <a:solidFill>
                          <a:srgbClr val="000000"/>
                        </a:solidFill>
                        <a:effectLst/>
                        <a:latin typeface="Verdana" panose="020B0604030504040204" pitchFamily="34" charset="0"/>
                      </a:endParaRPr>
                    </a:p>
                  </a:txBody>
                  <a:tcPr marL="35850" marR="3983" marT="3983" marB="0" anchor="ctr"/>
                </a:tc>
                <a:tc vMerge="1">
                  <a:txBody>
                    <a:bodyPr/>
                    <a:lstStyle/>
                    <a:p>
                      <a:endParaRPr lang="sl-SI"/>
                    </a:p>
                  </a:txBody>
                  <a:tcPr/>
                </a:tc>
                <a:tc vMerge="1">
                  <a:txBody>
                    <a:bodyPr/>
                    <a:lstStyle/>
                    <a:p>
                      <a:endParaRPr lang="sl-SI"/>
                    </a:p>
                  </a:txBody>
                  <a:tcPr/>
                </a:tc>
                <a:tc vMerge="1">
                  <a:txBody>
                    <a:bodyPr/>
                    <a:lstStyle/>
                    <a:p>
                      <a:endParaRPr lang="sl-SI"/>
                    </a:p>
                  </a:txBody>
                  <a:tcPr/>
                </a:tc>
                <a:extLst>
                  <a:ext uri="{0D108BD9-81ED-4DB2-BD59-A6C34878D82A}">
                    <a16:rowId xmlns:a16="http://schemas.microsoft.com/office/drawing/2014/main" val="3099372362"/>
                  </a:ext>
                </a:extLst>
              </a:tr>
              <a:tr h="278301">
                <a:tc>
                  <a:txBody>
                    <a:bodyPr/>
                    <a:lstStyle/>
                    <a:p>
                      <a:pPr algn="l" rtl="0" fontAlgn="ctr"/>
                      <a:r>
                        <a:rPr lang="sl-SI" sz="1050" u="none" strike="noStrike" dirty="0">
                          <a:effectLst/>
                        </a:rPr>
                        <a:t>specializacija po višješolskih programih</a:t>
                      </a:r>
                      <a:endParaRPr lang="sl-SI" sz="1050" b="0" i="0" u="none" strike="noStrike" dirty="0">
                        <a:solidFill>
                          <a:srgbClr val="000000"/>
                        </a:solidFill>
                        <a:effectLst/>
                        <a:latin typeface="Verdana" panose="020B0604030504040204" pitchFamily="34" charset="0"/>
                      </a:endParaRPr>
                    </a:p>
                  </a:txBody>
                  <a:tcPr marL="35850" marR="3983" marT="3983" marB="0" anchor="ctr">
                    <a:solidFill>
                      <a:schemeClr val="accent3">
                        <a:lumMod val="40000"/>
                        <a:lumOff val="60000"/>
                      </a:schemeClr>
                    </a:solidFill>
                  </a:tcPr>
                </a:tc>
                <a:tc rowSpan="2">
                  <a:txBody>
                    <a:bodyPr/>
                    <a:lstStyle/>
                    <a:p>
                      <a:pPr algn="ctr" rtl="0" fontAlgn="ctr"/>
                      <a:r>
                        <a:rPr lang="sl-SI" sz="1050" u="none" strike="noStrike" dirty="0">
                          <a:effectLst/>
                        </a:rPr>
                        <a:t>6/2</a:t>
                      </a:r>
                      <a:endParaRPr lang="sl-SI" sz="1050" b="1" i="0" u="none" strike="noStrike" dirty="0">
                        <a:solidFill>
                          <a:srgbClr val="000000"/>
                        </a:solidFill>
                        <a:effectLst/>
                        <a:latin typeface="Verdana" panose="020B0604030504040204" pitchFamily="34" charset="0"/>
                      </a:endParaRPr>
                    </a:p>
                  </a:txBody>
                  <a:tcPr marL="3983" marR="3983" marT="3983" marB="0" anchor="ctr">
                    <a:solidFill>
                      <a:schemeClr val="accent3">
                        <a:lumMod val="40000"/>
                        <a:lumOff val="60000"/>
                      </a:schemeClr>
                    </a:solidFill>
                  </a:tcPr>
                </a:tc>
                <a:tc rowSpan="2">
                  <a:txBody>
                    <a:bodyPr/>
                    <a:lstStyle/>
                    <a:p>
                      <a:pPr algn="ctr" rtl="0" fontAlgn="ctr"/>
                      <a:r>
                        <a:rPr lang="sl-SI" sz="1050" u="none" strike="noStrike">
                          <a:effectLst/>
                        </a:rPr>
                        <a:t>1.</a:t>
                      </a:r>
                      <a:endParaRPr lang="sl-SI" sz="1050" b="1" i="0" u="none" strike="noStrike">
                        <a:solidFill>
                          <a:srgbClr val="000000"/>
                        </a:solidFill>
                        <a:effectLst/>
                        <a:latin typeface="Verdana" panose="020B0604030504040204" pitchFamily="34" charset="0"/>
                      </a:endParaRPr>
                    </a:p>
                  </a:txBody>
                  <a:tcPr marL="3983" marR="3983" marT="3983" marB="0" anchor="ctr">
                    <a:solidFill>
                      <a:schemeClr val="accent3">
                        <a:lumMod val="40000"/>
                        <a:lumOff val="60000"/>
                      </a:schemeClr>
                    </a:solidFill>
                  </a:tcPr>
                </a:tc>
                <a:tc>
                  <a:txBody>
                    <a:bodyPr/>
                    <a:lstStyle/>
                    <a:p>
                      <a:pPr algn="l" rtl="0" fontAlgn="ctr"/>
                      <a:r>
                        <a:rPr lang="sl-SI" sz="1050" u="none" strike="noStrike" dirty="0">
                          <a:effectLst/>
                        </a:rPr>
                        <a:t>visokošolski strokovni</a:t>
                      </a:r>
                      <a:endParaRPr lang="sl-SI" sz="1050" b="0" i="0" u="none" strike="noStrike" dirty="0">
                        <a:solidFill>
                          <a:srgbClr val="000000"/>
                        </a:solidFill>
                        <a:effectLst/>
                        <a:latin typeface="Verdana" panose="020B0604030504040204" pitchFamily="34" charset="0"/>
                      </a:endParaRPr>
                    </a:p>
                  </a:txBody>
                  <a:tcPr marL="35850" marR="3983" marT="3983" marB="0" anchor="ctr">
                    <a:solidFill>
                      <a:schemeClr val="accent3">
                        <a:lumMod val="40000"/>
                        <a:lumOff val="60000"/>
                      </a:schemeClr>
                    </a:solidFill>
                  </a:tcPr>
                </a:tc>
                <a:extLst>
                  <a:ext uri="{0D108BD9-81ED-4DB2-BD59-A6C34878D82A}">
                    <a16:rowId xmlns:a16="http://schemas.microsoft.com/office/drawing/2014/main" val="1957168344"/>
                  </a:ext>
                </a:extLst>
              </a:tr>
              <a:tr h="278301">
                <a:tc>
                  <a:txBody>
                    <a:bodyPr/>
                    <a:lstStyle/>
                    <a:p>
                      <a:pPr algn="l" rtl="0" fontAlgn="ctr"/>
                      <a:r>
                        <a:rPr lang="sl-SI" sz="1050" u="none" strike="noStrike" dirty="0">
                          <a:effectLst/>
                        </a:rPr>
                        <a:t>visokošolski strokovni programi</a:t>
                      </a:r>
                      <a:endParaRPr lang="sl-SI" sz="1050" b="0" i="0" u="none" strike="noStrike" dirty="0">
                        <a:solidFill>
                          <a:srgbClr val="000000"/>
                        </a:solidFill>
                        <a:effectLst/>
                        <a:latin typeface="Verdana" panose="020B0604030504040204" pitchFamily="34" charset="0"/>
                      </a:endParaRPr>
                    </a:p>
                  </a:txBody>
                  <a:tcPr marL="35850" marR="3983" marT="3983" marB="0" anchor="ctr">
                    <a:solidFill>
                      <a:schemeClr val="accent3">
                        <a:lumMod val="40000"/>
                        <a:lumOff val="60000"/>
                      </a:schemeClr>
                    </a:solidFill>
                  </a:tcPr>
                </a:tc>
                <a:tc vMerge="1">
                  <a:txBody>
                    <a:bodyPr/>
                    <a:lstStyle/>
                    <a:p>
                      <a:endParaRPr lang="sl-SI"/>
                    </a:p>
                  </a:txBody>
                  <a:tcPr/>
                </a:tc>
                <a:tc vMerge="1">
                  <a:txBody>
                    <a:bodyPr/>
                    <a:lstStyle/>
                    <a:p>
                      <a:endParaRPr lang="sl-SI"/>
                    </a:p>
                  </a:txBody>
                  <a:tcPr/>
                </a:tc>
                <a:tc>
                  <a:txBody>
                    <a:bodyPr/>
                    <a:lstStyle/>
                    <a:p>
                      <a:pPr algn="l" rtl="0" fontAlgn="ctr"/>
                      <a:r>
                        <a:rPr lang="sl-SI" sz="1050" u="none" strike="noStrike" dirty="0">
                          <a:effectLst/>
                        </a:rPr>
                        <a:t>univerzitetni programi</a:t>
                      </a:r>
                      <a:endParaRPr lang="sl-SI" sz="1050" b="0" i="0" u="none" strike="noStrike" dirty="0">
                        <a:solidFill>
                          <a:srgbClr val="000000"/>
                        </a:solidFill>
                        <a:effectLst/>
                        <a:latin typeface="Verdana" panose="020B0604030504040204" pitchFamily="34" charset="0"/>
                      </a:endParaRPr>
                    </a:p>
                  </a:txBody>
                  <a:tcPr marL="35850" marR="3983" marT="3983" marB="0" anchor="ctr">
                    <a:solidFill>
                      <a:schemeClr val="accent3">
                        <a:lumMod val="40000"/>
                        <a:lumOff val="60000"/>
                      </a:schemeClr>
                    </a:solidFill>
                  </a:tcPr>
                </a:tc>
                <a:extLst>
                  <a:ext uri="{0D108BD9-81ED-4DB2-BD59-A6C34878D82A}">
                    <a16:rowId xmlns:a16="http://schemas.microsoft.com/office/drawing/2014/main" val="3795578752"/>
                  </a:ext>
                </a:extLst>
              </a:tr>
              <a:tr h="326382">
                <a:tc>
                  <a:txBody>
                    <a:bodyPr/>
                    <a:lstStyle/>
                    <a:p>
                      <a:pPr algn="l" rtl="0" fontAlgn="ctr"/>
                      <a:r>
                        <a:rPr lang="sl-SI" sz="1050" u="none" strike="noStrike" dirty="0">
                          <a:effectLst/>
                        </a:rPr>
                        <a:t>specializacija po visokošolskih strokovnih programih</a:t>
                      </a:r>
                      <a:endParaRPr lang="sl-SI" sz="1050" b="0" i="0" u="none" strike="noStrike" dirty="0">
                        <a:solidFill>
                          <a:srgbClr val="000000"/>
                        </a:solidFill>
                        <a:effectLst/>
                        <a:latin typeface="Verdana" panose="020B0604030504040204" pitchFamily="34" charset="0"/>
                      </a:endParaRPr>
                    </a:p>
                  </a:txBody>
                  <a:tcPr marL="35850" marR="3983" marT="3983" marB="0" anchor="ctr">
                    <a:solidFill>
                      <a:schemeClr val="bg2">
                        <a:lumMod val="75000"/>
                      </a:schemeClr>
                    </a:solidFill>
                  </a:tcPr>
                </a:tc>
                <a:tc rowSpan="2">
                  <a:txBody>
                    <a:bodyPr/>
                    <a:lstStyle/>
                    <a:p>
                      <a:pPr algn="ctr" rtl="0" fontAlgn="ctr"/>
                      <a:r>
                        <a:rPr lang="sl-SI" sz="1050" u="none" strike="noStrike">
                          <a:effectLst/>
                        </a:rPr>
                        <a:t>7</a:t>
                      </a:r>
                      <a:endParaRPr lang="sl-SI" sz="1050" b="1" i="0" u="none" strike="noStrike">
                        <a:solidFill>
                          <a:srgbClr val="000000"/>
                        </a:solidFill>
                        <a:effectLst/>
                        <a:latin typeface="Verdana" panose="020B0604030504040204" pitchFamily="34" charset="0"/>
                      </a:endParaRPr>
                    </a:p>
                  </a:txBody>
                  <a:tcPr marL="3983" marR="3983" marT="3983" marB="0" anchor="ctr">
                    <a:solidFill>
                      <a:schemeClr val="bg2">
                        <a:lumMod val="75000"/>
                      </a:schemeClr>
                    </a:solidFill>
                  </a:tcPr>
                </a:tc>
                <a:tc rowSpan="2">
                  <a:txBody>
                    <a:bodyPr/>
                    <a:lstStyle/>
                    <a:p>
                      <a:pPr algn="ctr" rtl="0" fontAlgn="ctr"/>
                      <a:r>
                        <a:rPr lang="sl-SI" sz="1050" u="none" strike="noStrike" dirty="0">
                          <a:effectLst/>
                        </a:rPr>
                        <a:t>2.</a:t>
                      </a:r>
                      <a:endParaRPr lang="sl-SI" sz="1050" b="1" i="0" u="none" strike="noStrike" dirty="0">
                        <a:solidFill>
                          <a:srgbClr val="000000"/>
                        </a:solidFill>
                        <a:effectLst/>
                        <a:latin typeface="Verdana" panose="020B0604030504040204" pitchFamily="34" charset="0"/>
                      </a:endParaRPr>
                    </a:p>
                  </a:txBody>
                  <a:tcPr marL="3983" marR="3983" marT="3983" marB="0" anchor="ctr">
                    <a:solidFill>
                      <a:schemeClr val="bg2">
                        <a:lumMod val="75000"/>
                      </a:schemeClr>
                    </a:solidFill>
                  </a:tcPr>
                </a:tc>
                <a:tc rowSpan="2">
                  <a:txBody>
                    <a:bodyPr/>
                    <a:lstStyle/>
                    <a:p>
                      <a:pPr algn="l" rtl="0" fontAlgn="ctr"/>
                      <a:r>
                        <a:rPr lang="sl-SI" sz="1050" u="none" strike="noStrike" dirty="0">
                          <a:effectLst/>
                        </a:rPr>
                        <a:t>magisteriji stroke (ZA imenom)</a:t>
                      </a:r>
                      <a:endParaRPr lang="sl-SI" sz="1050" b="0" i="0" u="none" strike="noStrike" dirty="0">
                        <a:solidFill>
                          <a:srgbClr val="000000"/>
                        </a:solidFill>
                        <a:effectLst/>
                        <a:latin typeface="Verdana" panose="020B0604030504040204" pitchFamily="34" charset="0"/>
                      </a:endParaRPr>
                    </a:p>
                  </a:txBody>
                  <a:tcPr marL="35850" marR="3983" marT="3983" marB="0" anchor="ctr">
                    <a:solidFill>
                      <a:schemeClr val="bg2">
                        <a:lumMod val="75000"/>
                      </a:schemeClr>
                    </a:solidFill>
                  </a:tcPr>
                </a:tc>
                <a:extLst>
                  <a:ext uri="{0D108BD9-81ED-4DB2-BD59-A6C34878D82A}">
                    <a16:rowId xmlns:a16="http://schemas.microsoft.com/office/drawing/2014/main" val="1665256498"/>
                  </a:ext>
                </a:extLst>
              </a:tr>
              <a:tr h="278301">
                <a:tc>
                  <a:txBody>
                    <a:bodyPr/>
                    <a:lstStyle/>
                    <a:p>
                      <a:pPr algn="l" rtl="0" fontAlgn="ctr"/>
                      <a:r>
                        <a:rPr lang="sl-SI" sz="1050" u="none" strike="noStrike" dirty="0">
                          <a:effectLst/>
                        </a:rPr>
                        <a:t>univerzitetni programi</a:t>
                      </a:r>
                      <a:endParaRPr lang="sl-SI" sz="1050" b="0" i="0" u="none" strike="noStrike" dirty="0">
                        <a:solidFill>
                          <a:srgbClr val="000000"/>
                        </a:solidFill>
                        <a:effectLst/>
                        <a:latin typeface="Verdana" panose="020B0604030504040204" pitchFamily="34" charset="0"/>
                      </a:endParaRPr>
                    </a:p>
                  </a:txBody>
                  <a:tcPr marL="35850" marR="3983" marT="3983" marB="0" anchor="ctr">
                    <a:solidFill>
                      <a:schemeClr val="bg2">
                        <a:lumMod val="75000"/>
                      </a:schemeClr>
                    </a:solidFill>
                  </a:tcPr>
                </a:tc>
                <a:tc vMerge="1">
                  <a:txBody>
                    <a:bodyPr/>
                    <a:lstStyle/>
                    <a:p>
                      <a:endParaRPr lang="sl-SI"/>
                    </a:p>
                  </a:txBody>
                  <a:tcPr/>
                </a:tc>
                <a:tc vMerge="1">
                  <a:txBody>
                    <a:bodyPr/>
                    <a:lstStyle/>
                    <a:p>
                      <a:endParaRPr lang="sl-SI"/>
                    </a:p>
                  </a:txBody>
                  <a:tcPr/>
                </a:tc>
                <a:tc vMerge="1">
                  <a:txBody>
                    <a:bodyPr/>
                    <a:lstStyle/>
                    <a:p>
                      <a:endParaRPr lang="sl-SI"/>
                    </a:p>
                  </a:txBody>
                  <a:tcPr/>
                </a:tc>
                <a:extLst>
                  <a:ext uri="{0D108BD9-81ED-4DB2-BD59-A6C34878D82A}">
                    <a16:rowId xmlns:a16="http://schemas.microsoft.com/office/drawing/2014/main" val="1753832730"/>
                  </a:ext>
                </a:extLst>
              </a:tr>
              <a:tr h="326382">
                <a:tc>
                  <a:txBody>
                    <a:bodyPr/>
                    <a:lstStyle/>
                    <a:p>
                      <a:pPr algn="l" rtl="0" fontAlgn="ctr"/>
                      <a:r>
                        <a:rPr lang="pl-PL" sz="1050" u="none" strike="noStrike" dirty="0">
                          <a:effectLst/>
                        </a:rPr>
                        <a:t>specializacija po univerzitetnih programih (ZA imenom) </a:t>
                      </a:r>
                      <a:endParaRPr lang="pl-PL" sz="1050" b="0" i="0" u="none" strike="noStrike" dirty="0">
                        <a:solidFill>
                          <a:srgbClr val="000000"/>
                        </a:solidFill>
                        <a:effectLst/>
                        <a:latin typeface="Verdana" panose="020B0604030504040204" pitchFamily="34" charset="0"/>
                      </a:endParaRPr>
                    </a:p>
                  </a:txBody>
                  <a:tcPr marL="35850" marR="3983" marT="3983" marB="0" anchor="ctr">
                    <a:solidFill>
                      <a:srgbClr val="00B0F0"/>
                    </a:solidFill>
                  </a:tcPr>
                </a:tc>
                <a:tc rowSpan="2">
                  <a:txBody>
                    <a:bodyPr/>
                    <a:lstStyle/>
                    <a:p>
                      <a:pPr algn="ctr" rtl="0" fontAlgn="ctr"/>
                      <a:r>
                        <a:rPr lang="sl-SI" sz="1050" u="none" strike="noStrike" dirty="0">
                          <a:effectLst/>
                        </a:rPr>
                        <a:t>8/1</a:t>
                      </a:r>
                      <a:endParaRPr lang="sl-SI" sz="1050" b="1" i="0" u="none" strike="noStrike" dirty="0">
                        <a:solidFill>
                          <a:srgbClr val="000000"/>
                        </a:solidFill>
                        <a:effectLst/>
                        <a:latin typeface="Verdana" panose="020B0604030504040204" pitchFamily="34" charset="0"/>
                      </a:endParaRPr>
                    </a:p>
                  </a:txBody>
                  <a:tcPr marL="3983" marR="3983" marT="3983" marB="0" anchor="ctr">
                    <a:solidFill>
                      <a:srgbClr val="00B0F0"/>
                    </a:solidFill>
                  </a:tcPr>
                </a:tc>
                <a:tc rowSpan="2">
                  <a:txBody>
                    <a:bodyPr/>
                    <a:lstStyle/>
                    <a:p>
                      <a:pPr algn="ctr" fontAlgn="ctr"/>
                      <a:r>
                        <a:rPr lang="sl-SI" sz="1050" u="none" strike="noStrike" dirty="0">
                          <a:effectLst/>
                        </a:rPr>
                        <a:t> </a:t>
                      </a:r>
                      <a:endParaRPr lang="sl-SI" sz="1050" b="0" i="0" u="none" strike="noStrike" dirty="0">
                        <a:solidFill>
                          <a:srgbClr val="000000"/>
                        </a:solidFill>
                        <a:effectLst/>
                        <a:latin typeface="Arial" panose="020B0604020202020204" pitchFamily="34" charset="0"/>
                      </a:endParaRPr>
                    </a:p>
                  </a:txBody>
                  <a:tcPr marL="3983" marR="3983" marT="3983" marB="0" anchor="ctr">
                    <a:solidFill>
                      <a:srgbClr val="00B0F0"/>
                    </a:solidFill>
                  </a:tcPr>
                </a:tc>
                <a:tc rowSpan="2">
                  <a:txBody>
                    <a:bodyPr/>
                    <a:lstStyle/>
                    <a:p>
                      <a:pPr algn="l" fontAlgn="ctr"/>
                      <a:r>
                        <a:rPr lang="sl-SI" sz="1050" u="none" strike="noStrike" dirty="0">
                          <a:effectLst/>
                        </a:rPr>
                        <a:t> </a:t>
                      </a:r>
                      <a:endParaRPr lang="sl-SI" sz="1050" b="0" i="0" u="none" strike="noStrike" dirty="0">
                        <a:solidFill>
                          <a:srgbClr val="000000"/>
                        </a:solidFill>
                        <a:effectLst/>
                        <a:latin typeface="Arial" panose="020B0604020202020204" pitchFamily="34" charset="0"/>
                      </a:endParaRPr>
                    </a:p>
                  </a:txBody>
                  <a:tcPr marL="35850" marR="3983" marT="3983" marB="0" anchor="ctr">
                    <a:solidFill>
                      <a:srgbClr val="00B0F0"/>
                    </a:solidFill>
                  </a:tcPr>
                </a:tc>
                <a:extLst>
                  <a:ext uri="{0D108BD9-81ED-4DB2-BD59-A6C34878D82A}">
                    <a16:rowId xmlns:a16="http://schemas.microsoft.com/office/drawing/2014/main" val="867821294"/>
                  </a:ext>
                </a:extLst>
              </a:tr>
              <a:tr h="278301">
                <a:tc>
                  <a:txBody>
                    <a:bodyPr/>
                    <a:lstStyle/>
                    <a:p>
                      <a:pPr algn="l" rtl="0" fontAlgn="ctr"/>
                      <a:r>
                        <a:rPr lang="sl-SI" sz="1050" u="none" strike="noStrike" dirty="0">
                          <a:effectLst/>
                        </a:rPr>
                        <a:t>magisteriji znanosti (PRED imenom)</a:t>
                      </a:r>
                      <a:endParaRPr lang="sl-SI" sz="1050" b="0" i="0" u="none" strike="noStrike" dirty="0">
                        <a:solidFill>
                          <a:srgbClr val="000000"/>
                        </a:solidFill>
                        <a:effectLst/>
                        <a:latin typeface="Verdana" panose="020B0604030504040204" pitchFamily="34" charset="0"/>
                      </a:endParaRPr>
                    </a:p>
                  </a:txBody>
                  <a:tcPr marL="35850" marR="3983" marT="3983" marB="0" anchor="ctr">
                    <a:solidFill>
                      <a:srgbClr val="00B0F0"/>
                    </a:solidFill>
                  </a:tcPr>
                </a:tc>
                <a:tc vMerge="1">
                  <a:txBody>
                    <a:bodyPr/>
                    <a:lstStyle/>
                    <a:p>
                      <a:endParaRPr lang="sl-SI"/>
                    </a:p>
                  </a:txBody>
                  <a:tcPr/>
                </a:tc>
                <a:tc vMerge="1">
                  <a:txBody>
                    <a:bodyPr/>
                    <a:lstStyle/>
                    <a:p>
                      <a:endParaRPr lang="sl-SI"/>
                    </a:p>
                  </a:txBody>
                  <a:tcPr/>
                </a:tc>
                <a:tc vMerge="1">
                  <a:txBody>
                    <a:bodyPr/>
                    <a:lstStyle/>
                    <a:p>
                      <a:endParaRPr lang="sl-SI"/>
                    </a:p>
                  </a:txBody>
                  <a:tcPr/>
                </a:tc>
                <a:extLst>
                  <a:ext uri="{0D108BD9-81ED-4DB2-BD59-A6C34878D82A}">
                    <a16:rowId xmlns:a16="http://schemas.microsoft.com/office/drawing/2014/main" val="3296497022"/>
                  </a:ext>
                </a:extLst>
              </a:tr>
              <a:tr h="278301">
                <a:tc>
                  <a:txBody>
                    <a:bodyPr/>
                    <a:lstStyle/>
                    <a:p>
                      <a:pPr algn="l" rtl="0" fontAlgn="ctr"/>
                      <a:r>
                        <a:rPr lang="sl-SI" sz="1050" u="none" strike="noStrike">
                          <a:effectLst/>
                        </a:rPr>
                        <a:t>doktorati znanosti (PRED imenom)</a:t>
                      </a:r>
                      <a:endParaRPr lang="sl-SI" sz="1050" b="0" i="0" u="none" strike="noStrike">
                        <a:solidFill>
                          <a:srgbClr val="000000"/>
                        </a:solidFill>
                        <a:effectLst/>
                        <a:latin typeface="Verdana" panose="020B0604030504040204" pitchFamily="34" charset="0"/>
                      </a:endParaRPr>
                    </a:p>
                  </a:txBody>
                  <a:tcPr marL="35850" marR="3983" marT="3983" marB="0" anchor="ctr"/>
                </a:tc>
                <a:tc>
                  <a:txBody>
                    <a:bodyPr/>
                    <a:lstStyle/>
                    <a:p>
                      <a:pPr algn="ctr" rtl="0" fontAlgn="ctr"/>
                      <a:r>
                        <a:rPr lang="sl-SI" sz="1050" u="none" strike="noStrike">
                          <a:effectLst/>
                        </a:rPr>
                        <a:t>8/2</a:t>
                      </a:r>
                      <a:endParaRPr lang="sl-SI" sz="1050" b="1" i="0" u="none" strike="noStrike">
                        <a:solidFill>
                          <a:srgbClr val="000000"/>
                        </a:solidFill>
                        <a:effectLst/>
                        <a:latin typeface="Verdana" panose="020B0604030504040204" pitchFamily="34" charset="0"/>
                      </a:endParaRPr>
                    </a:p>
                  </a:txBody>
                  <a:tcPr marL="3983" marR="3983" marT="3983" marB="0" anchor="ctr"/>
                </a:tc>
                <a:tc>
                  <a:txBody>
                    <a:bodyPr/>
                    <a:lstStyle/>
                    <a:p>
                      <a:pPr algn="ctr" rtl="0" fontAlgn="ctr"/>
                      <a:r>
                        <a:rPr lang="sl-SI" sz="1050" u="none" strike="noStrike">
                          <a:effectLst/>
                        </a:rPr>
                        <a:t>3.</a:t>
                      </a:r>
                      <a:endParaRPr lang="sl-SI" sz="1050" b="1" i="0" u="none" strike="noStrike">
                        <a:solidFill>
                          <a:srgbClr val="000000"/>
                        </a:solidFill>
                        <a:effectLst/>
                        <a:latin typeface="Verdana" panose="020B0604030504040204" pitchFamily="34" charset="0"/>
                      </a:endParaRPr>
                    </a:p>
                  </a:txBody>
                  <a:tcPr marL="3983" marR="3983" marT="3983" marB="0" anchor="ctr"/>
                </a:tc>
                <a:tc>
                  <a:txBody>
                    <a:bodyPr/>
                    <a:lstStyle/>
                    <a:p>
                      <a:pPr algn="l" rtl="0" fontAlgn="ctr"/>
                      <a:r>
                        <a:rPr lang="sl-SI" sz="1050" u="none" strike="noStrike" dirty="0">
                          <a:effectLst/>
                        </a:rPr>
                        <a:t>doktorati znanosti (PRED imenom)</a:t>
                      </a:r>
                      <a:endParaRPr lang="sl-SI" sz="1050" b="0" i="0" u="none" strike="noStrike" dirty="0">
                        <a:solidFill>
                          <a:srgbClr val="000000"/>
                        </a:solidFill>
                        <a:effectLst/>
                        <a:latin typeface="Verdana" panose="020B0604030504040204" pitchFamily="34" charset="0"/>
                      </a:endParaRPr>
                    </a:p>
                  </a:txBody>
                  <a:tcPr marL="35850" marR="3983" marT="3983" marB="0" anchor="ctr"/>
                </a:tc>
                <a:extLst>
                  <a:ext uri="{0D108BD9-81ED-4DB2-BD59-A6C34878D82A}">
                    <a16:rowId xmlns:a16="http://schemas.microsoft.com/office/drawing/2014/main" val="257719592"/>
                  </a:ext>
                </a:extLst>
              </a:tr>
            </a:tbl>
          </a:graphicData>
        </a:graphic>
      </p:graphicFrame>
    </p:spTree>
    <p:extLst>
      <p:ext uri="{BB962C8B-B14F-4D97-AF65-F5344CB8AC3E}">
        <p14:creationId xmlns:p14="http://schemas.microsoft.com/office/powerpoint/2010/main" val="307094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z="3200" b="1" i="1" dirty="0">
                <a:solidFill>
                  <a:srgbClr val="002060"/>
                </a:solidFill>
                <a:effectLst>
                  <a:outerShdw blurRad="38100" dist="38100" dir="2700000" algn="tl">
                    <a:srgbClr val="000000">
                      <a:alpha val="43137"/>
                    </a:srgbClr>
                  </a:outerShdw>
                </a:effectLst>
              </a:rPr>
              <a:t>Prva prijava</a:t>
            </a:r>
            <a:endParaRPr lang="sl-SI" sz="32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normAutofit/>
          </a:bodyPr>
          <a:lstStyle/>
          <a:p>
            <a:pPr>
              <a:buClr>
                <a:srgbClr val="0000FF"/>
              </a:buClr>
              <a:buFont typeface="Wingdings" pitchFamily="2" charset="2"/>
              <a:buChar char="§"/>
            </a:pPr>
            <a:r>
              <a:rPr lang="sl-SI" sz="2000" b="1" i="1" dirty="0" smtClean="0">
                <a:sym typeface="Wingdings" pitchFamily="2" charset="2"/>
              </a:rPr>
              <a:t>najkasneje do 25. aprila 2018:</a:t>
            </a:r>
            <a:r>
              <a:rPr lang="sl-SI" sz="2000" b="1" i="1" dirty="0" smtClean="0">
                <a:solidFill>
                  <a:srgbClr val="0000FF"/>
                </a:solidFill>
                <a:sym typeface="Wingdings" pitchFamily="2" charset="2"/>
              </a:rPr>
              <a:t> </a:t>
            </a:r>
            <a:r>
              <a:rPr lang="sl-SI" sz="2000" dirty="0" smtClean="0">
                <a:sym typeface="Wingdings" pitchFamily="2" charset="2"/>
              </a:rPr>
              <a:t>objava podatkov prve prijave</a:t>
            </a:r>
          </a:p>
          <a:p>
            <a:pPr>
              <a:buClr>
                <a:srgbClr val="0000FF"/>
              </a:buClr>
              <a:buFont typeface="Wingdings" pitchFamily="2" charset="2"/>
              <a:buChar char="§"/>
            </a:pPr>
            <a:r>
              <a:rPr lang="sl-SI" sz="2000" b="1" i="1" dirty="0" smtClean="0">
                <a:sym typeface="Wingdings" pitchFamily="2" charset="2"/>
              </a:rPr>
              <a:t>25. april 2018:</a:t>
            </a:r>
            <a:r>
              <a:rPr lang="sl-SI" sz="2000" b="1" i="1" dirty="0" smtClean="0">
                <a:solidFill>
                  <a:srgbClr val="0000FF"/>
                </a:solidFill>
                <a:sym typeface="Wingdings" pitchFamily="2" charset="2"/>
              </a:rPr>
              <a:t> </a:t>
            </a:r>
            <a:r>
              <a:rPr lang="sl-SI" sz="2000" dirty="0">
                <a:sym typeface="Wingdings" pitchFamily="2" charset="2"/>
              </a:rPr>
              <a:t>soglasje Vlade RS o omejitvi vpisa</a:t>
            </a:r>
          </a:p>
          <a:p>
            <a:pPr>
              <a:buClr>
                <a:srgbClr val="0000FF"/>
              </a:buClr>
              <a:buNone/>
            </a:pPr>
            <a:r>
              <a:rPr lang="sl-SI" sz="2000" dirty="0">
                <a:sym typeface="Wingdings" pitchFamily="2" charset="2"/>
              </a:rPr>
              <a:t>      in </a:t>
            </a:r>
            <a:r>
              <a:rPr lang="sl-SI" sz="2000" dirty="0">
                <a:solidFill>
                  <a:srgbClr val="0000FF"/>
                </a:solidFill>
                <a:sym typeface="Wingdings" pitchFamily="2" charset="2"/>
              </a:rPr>
              <a:t>objava omejitev</a:t>
            </a:r>
            <a:r>
              <a:rPr lang="sl-SI" sz="2000" dirty="0">
                <a:sym typeface="Wingdings" pitchFamily="2" charset="2"/>
              </a:rPr>
              <a:t> na spletnih straneh prijavnih </a:t>
            </a:r>
          </a:p>
          <a:p>
            <a:pPr>
              <a:buClr>
                <a:srgbClr val="0000FF"/>
              </a:buClr>
              <a:buNone/>
            </a:pPr>
            <a:r>
              <a:rPr lang="sl-SI" sz="2000" dirty="0">
                <a:sym typeface="Wingdings" pitchFamily="2" charset="2"/>
              </a:rPr>
              <a:t>      služb;</a:t>
            </a:r>
          </a:p>
          <a:p>
            <a:pPr>
              <a:buClr>
                <a:srgbClr val="0000FF"/>
              </a:buClr>
              <a:buFont typeface="Wingdings" pitchFamily="2" charset="2"/>
              <a:buChar char="§"/>
            </a:pPr>
            <a:r>
              <a:rPr lang="sl-SI" sz="2000" b="1" i="1" dirty="0">
                <a:sym typeface="Wingdings" pitchFamily="2" charset="2"/>
              </a:rPr>
              <a:t>2</a:t>
            </a:r>
            <a:r>
              <a:rPr lang="sl-SI" sz="2000" b="1" i="1" dirty="0" smtClean="0">
                <a:sym typeface="Wingdings" pitchFamily="2" charset="2"/>
              </a:rPr>
              <a:t>5</a:t>
            </a:r>
            <a:r>
              <a:rPr lang="sl-SI" sz="2000" b="1" i="1" dirty="0" smtClean="0">
                <a:sym typeface="Wingdings" pitchFamily="2" charset="2"/>
              </a:rPr>
              <a:t>. maj in od 25. </a:t>
            </a:r>
            <a:r>
              <a:rPr lang="sl-SI" sz="2000" b="1" i="1" dirty="0">
                <a:sym typeface="Wingdings" pitchFamily="2" charset="2"/>
              </a:rPr>
              <a:t>junija do </a:t>
            </a:r>
            <a:r>
              <a:rPr lang="sl-SI" sz="2000" b="1" i="1" dirty="0" smtClean="0">
                <a:sym typeface="Wingdings" pitchFamily="2" charset="2"/>
              </a:rPr>
              <a:t>6. julija 2018:</a:t>
            </a:r>
            <a:r>
              <a:rPr lang="sl-SI" sz="2000" b="1" i="1" dirty="0" smtClean="0">
                <a:solidFill>
                  <a:srgbClr val="0000FF"/>
                </a:solidFill>
                <a:sym typeface="Wingdings" pitchFamily="2" charset="2"/>
              </a:rPr>
              <a:t> </a:t>
            </a:r>
            <a:r>
              <a:rPr lang="sl-SI" sz="2000" dirty="0">
                <a:solidFill>
                  <a:srgbClr val="0000FF"/>
                </a:solidFill>
                <a:sym typeface="Wingdings" pitchFamily="2" charset="2"/>
              </a:rPr>
              <a:t>preizkusi</a:t>
            </a:r>
            <a:r>
              <a:rPr lang="sl-SI" sz="2000" dirty="0">
                <a:sym typeface="Wingdings" pitchFamily="2" charset="2"/>
              </a:rPr>
              <a:t> posebnih </a:t>
            </a:r>
            <a:r>
              <a:rPr lang="sl-SI" sz="2000" dirty="0" smtClean="0">
                <a:sym typeface="Wingdings" pitchFamily="2" charset="2"/>
              </a:rPr>
              <a:t>nadarjenosti</a:t>
            </a:r>
            <a:r>
              <a:rPr lang="sl-SI" sz="2000" dirty="0">
                <a:sym typeface="Wingdings" pitchFamily="2" charset="2"/>
              </a:rPr>
              <a:t>, sposobnosti in spretnosti na</a:t>
            </a:r>
          </a:p>
          <a:p>
            <a:pPr>
              <a:buClr>
                <a:srgbClr val="0000FF"/>
              </a:buClr>
              <a:buNone/>
            </a:pPr>
            <a:r>
              <a:rPr lang="sl-SI" sz="2000" dirty="0">
                <a:sym typeface="Wingdings" pitchFamily="2" charset="2"/>
              </a:rPr>
              <a:t>    </a:t>
            </a:r>
            <a:r>
              <a:rPr lang="sl-SI" sz="2000" dirty="0" smtClean="0">
                <a:sym typeface="Wingdings" pitchFamily="2" charset="2"/>
              </a:rPr>
              <a:t>visokošolskih </a:t>
            </a:r>
            <a:r>
              <a:rPr lang="sl-SI" sz="2000" dirty="0">
                <a:sym typeface="Wingdings" pitchFamily="2" charset="2"/>
              </a:rPr>
              <a:t>zavodih;</a:t>
            </a:r>
          </a:p>
        </p:txBody>
      </p:sp>
    </p:spTree>
    <p:extLst>
      <p:ext uri="{BB962C8B-B14F-4D97-AF65-F5344CB8AC3E}">
        <p14:creationId xmlns:p14="http://schemas.microsoft.com/office/powerpoint/2010/main" val="10526951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z="3200" b="1" i="1" dirty="0">
                <a:solidFill>
                  <a:srgbClr val="002060"/>
                </a:solidFill>
                <a:effectLst>
                  <a:outerShdw blurRad="38100" dist="38100" dir="2700000" algn="tl">
                    <a:srgbClr val="000000">
                      <a:alpha val="43137"/>
                    </a:srgbClr>
                  </a:outerShdw>
                </a:effectLst>
              </a:rPr>
              <a:t>Prva prijava</a:t>
            </a:r>
          </a:p>
        </p:txBody>
      </p:sp>
      <p:sp>
        <p:nvSpPr>
          <p:cNvPr id="3" name="Ograda vsebine 2"/>
          <p:cNvSpPr>
            <a:spLocks noGrp="1"/>
          </p:cNvSpPr>
          <p:nvPr>
            <p:ph idx="1"/>
          </p:nvPr>
        </p:nvSpPr>
        <p:spPr/>
        <p:txBody>
          <a:bodyPr/>
          <a:lstStyle/>
          <a:p>
            <a:pPr>
              <a:buClr>
                <a:srgbClr val="0000FF"/>
              </a:buClr>
              <a:buFont typeface="Wingdings" pitchFamily="2" charset="2"/>
              <a:buNone/>
            </a:pPr>
            <a:endParaRPr lang="sl-SI" dirty="0">
              <a:sym typeface="Wingdings" pitchFamily="2" charset="2"/>
            </a:endParaRPr>
          </a:p>
          <a:p>
            <a:pPr>
              <a:buClr>
                <a:srgbClr val="0000FF"/>
              </a:buClr>
              <a:buFont typeface="Wingdings" pitchFamily="2" charset="2"/>
              <a:buChar char="§"/>
            </a:pPr>
            <a:r>
              <a:rPr lang="sl-SI" b="1" i="1" dirty="0" smtClean="0">
                <a:sym typeface="Wingdings" pitchFamily="2" charset="2"/>
              </a:rPr>
              <a:t>do 25. julija 2018</a:t>
            </a:r>
            <a:r>
              <a:rPr lang="sl-SI" dirty="0" smtClean="0">
                <a:sym typeface="Wingdings" pitchFamily="2" charset="2"/>
              </a:rPr>
              <a:t>: </a:t>
            </a:r>
            <a:r>
              <a:rPr lang="sl-SI" dirty="0">
                <a:sym typeface="Wingdings" pitchFamily="2" charset="2"/>
              </a:rPr>
              <a:t>pisni sklepi o rezultatih izbirnega postopka za prvi </a:t>
            </a:r>
            <a:r>
              <a:rPr lang="sl-SI" dirty="0" smtClean="0">
                <a:sym typeface="Wingdings" pitchFamily="2" charset="2"/>
              </a:rPr>
              <a:t>rok</a:t>
            </a:r>
          </a:p>
          <a:p>
            <a:pPr marL="68580" indent="0">
              <a:buClr>
                <a:srgbClr val="0000FF"/>
              </a:buClr>
              <a:buNone/>
            </a:pPr>
            <a:endParaRPr lang="sl-SI" b="1" i="1" dirty="0">
              <a:sym typeface="Wingdings" pitchFamily="2" charset="2"/>
            </a:endParaRPr>
          </a:p>
          <a:p>
            <a:pPr>
              <a:buClr>
                <a:srgbClr val="0000FF"/>
              </a:buClr>
              <a:buFont typeface="Wingdings" pitchFamily="2" charset="2"/>
              <a:buChar char="§"/>
            </a:pPr>
            <a:r>
              <a:rPr lang="sl-SI" b="1" i="1" dirty="0">
                <a:sym typeface="Wingdings" pitchFamily="2" charset="2"/>
              </a:rPr>
              <a:t>od </a:t>
            </a:r>
            <a:r>
              <a:rPr lang="sl-SI" b="1" i="1" dirty="0" smtClean="0">
                <a:sym typeface="Wingdings" pitchFamily="2" charset="2"/>
              </a:rPr>
              <a:t>27. </a:t>
            </a:r>
            <a:r>
              <a:rPr lang="sl-SI" b="1" i="1" dirty="0">
                <a:sym typeface="Wingdings" pitchFamily="2" charset="2"/>
              </a:rPr>
              <a:t>julija do </a:t>
            </a:r>
            <a:r>
              <a:rPr lang="sl-SI" b="1" i="1" dirty="0" smtClean="0">
                <a:sym typeface="Wingdings" pitchFamily="2" charset="2"/>
              </a:rPr>
              <a:t>17. avgusta 2018</a:t>
            </a:r>
            <a:r>
              <a:rPr lang="sl-SI" dirty="0" smtClean="0">
                <a:sym typeface="Wingdings" pitchFamily="2" charset="2"/>
              </a:rPr>
              <a:t>: </a:t>
            </a:r>
            <a:r>
              <a:rPr lang="sl-SI" b="1" dirty="0">
                <a:sym typeface="Wingdings" pitchFamily="2" charset="2"/>
              </a:rPr>
              <a:t>vpis</a:t>
            </a:r>
            <a:r>
              <a:rPr lang="sl-SI" dirty="0">
                <a:sym typeface="Wingdings" pitchFamily="2" charset="2"/>
              </a:rPr>
              <a:t> sprejetih v prvem prijavnem roku</a:t>
            </a:r>
          </a:p>
          <a:p>
            <a:endParaRPr lang="sl-SI" dirty="0"/>
          </a:p>
        </p:txBody>
      </p:sp>
    </p:spTree>
    <p:extLst>
      <p:ext uri="{BB962C8B-B14F-4D97-AF65-F5344CB8AC3E}">
        <p14:creationId xmlns:p14="http://schemas.microsoft.com/office/powerpoint/2010/main" val="15380179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z="3200" b="1" i="1" dirty="0" smtClean="0">
                <a:solidFill>
                  <a:srgbClr val="002060"/>
                </a:solidFill>
                <a:effectLst>
                  <a:outerShdw blurRad="38100" dist="38100" dir="2700000" algn="tl">
                    <a:srgbClr val="000000">
                      <a:alpha val="43137"/>
                    </a:srgbClr>
                  </a:outerShdw>
                </a:effectLst>
              </a:rPr>
              <a:t>Druga prijava</a:t>
            </a:r>
            <a:endParaRPr lang="sl-SI" sz="32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normAutofit/>
          </a:bodyPr>
          <a:lstStyle/>
          <a:p>
            <a:pPr>
              <a:lnSpc>
                <a:spcPct val="80000"/>
              </a:lnSpc>
              <a:buClr>
                <a:srgbClr val="0000FF"/>
              </a:buClr>
              <a:buFont typeface="Wingdings" pitchFamily="2" charset="2"/>
              <a:buChar char="§"/>
            </a:pPr>
            <a:r>
              <a:rPr lang="sl-SI" b="1" i="1" dirty="0"/>
              <a:t>od </a:t>
            </a:r>
            <a:r>
              <a:rPr lang="sl-SI" b="1" i="1" dirty="0" smtClean="0"/>
              <a:t>7. </a:t>
            </a:r>
            <a:r>
              <a:rPr lang="sl-SI" b="1" i="1" dirty="0"/>
              <a:t>do </a:t>
            </a:r>
            <a:r>
              <a:rPr lang="sl-SI" b="1" i="1" dirty="0" smtClean="0"/>
              <a:t>12. septembra 2018: </a:t>
            </a:r>
            <a:r>
              <a:rPr lang="sl-SI" dirty="0">
                <a:solidFill>
                  <a:srgbClr val="0000FF"/>
                </a:solidFill>
              </a:rPr>
              <a:t>opravljanje preizkusov </a:t>
            </a:r>
            <a:r>
              <a:rPr lang="sl-SI" dirty="0"/>
              <a:t>posebnih nadarjenosti, sposobnosti in spretnosti</a:t>
            </a:r>
            <a:r>
              <a:rPr lang="sl-SI" dirty="0" smtClean="0"/>
              <a:t>;</a:t>
            </a:r>
          </a:p>
          <a:p>
            <a:pPr marL="68580" indent="0">
              <a:lnSpc>
                <a:spcPct val="80000"/>
              </a:lnSpc>
              <a:buClr>
                <a:srgbClr val="0000FF"/>
              </a:buClr>
              <a:buNone/>
            </a:pPr>
            <a:endParaRPr lang="sl-SI" sz="800" dirty="0"/>
          </a:p>
          <a:p>
            <a:pPr>
              <a:lnSpc>
                <a:spcPct val="80000"/>
              </a:lnSpc>
              <a:buClr>
                <a:srgbClr val="0000FF"/>
              </a:buClr>
              <a:buFont typeface="Wingdings" pitchFamily="2" charset="2"/>
              <a:buChar char="§"/>
            </a:pPr>
            <a:r>
              <a:rPr lang="sl-SI" b="1" i="1" dirty="0" smtClean="0"/>
              <a:t>do 24. septembra 2018: </a:t>
            </a:r>
            <a:r>
              <a:rPr lang="sl-SI" dirty="0">
                <a:solidFill>
                  <a:srgbClr val="0000FF"/>
                </a:solidFill>
              </a:rPr>
              <a:t>sklepi</a:t>
            </a:r>
            <a:r>
              <a:rPr lang="sl-SI" dirty="0"/>
              <a:t> o rezultatu izbirnega  postopka za drugi rok</a:t>
            </a:r>
            <a:r>
              <a:rPr lang="sl-SI" dirty="0" smtClean="0"/>
              <a:t>;</a:t>
            </a:r>
          </a:p>
          <a:p>
            <a:pPr>
              <a:lnSpc>
                <a:spcPct val="80000"/>
              </a:lnSpc>
              <a:buClr>
                <a:srgbClr val="0000FF"/>
              </a:buClr>
              <a:buFont typeface="Wingdings" pitchFamily="2" charset="2"/>
              <a:buChar char="§"/>
            </a:pPr>
            <a:endParaRPr lang="sl-SI" sz="800" dirty="0"/>
          </a:p>
          <a:p>
            <a:pPr>
              <a:lnSpc>
                <a:spcPct val="80000"/>
              </a:lnSpc>
              <a:buClr>
                <a:srgbClr val="0000FF"/>
              </a:buClr>
              <a:buFont typeface="Wingdings" pitchFamily="2" charset="2"/>
              <a:buChar char="§"/>
            </a:pPr>
            <a:r>
              <a:rPr lang="sl-SI" b="1" i="1" dirty="0" smtClean="0"/>
              <a:t>od 25. </a:t>
            </a:r>
            <a:r>
              <a:rPr lang="sl-SI" b="1" i="1" dirty="0"/>
              <a:t>do </a:t>
            </a:r>
            <a:r>
              <a:rPr lang="sl-SI" b="1" i="1" dirty="0" smtClean="0"/>
              <a:t>30. septembra 2018: </a:t>
            </a:r>
            <a:r>
              <a:rPr lang="sl-SI" dirty="0">
                <a:solidFill>
                  <a:srgbClr val="0000FF"/>
                </a:solidFill>
              </a:rPr>
              <a:t>vpis</a:t>
            </a:r>
            <a:r>
              <a:rPr lang="sl-SI" dirty="0"/>
              <a:t> sprejetih v drugem prijavnem roku</a:t>
            </a:r>
            <a:r>
              <a:rPr lang="sl-SI" dirty="0" smtClean="0"/>
              <a:t>;</a:t>
            </a:r>
          </a:p>
          <a:p>
            <a:pPr>
              <a:lnSpc>
                <a:spcPct val="80000"/>
              </a:lnSpc>
              <a:buClr>
                <a:srgbClr val="0000FF"/>
              </a:buClr>
              <a:buFont typeface="Wingdings" pitchFamily="2" charset="2"/>
              <a:buChar char="§"/>
            </a:pPr>
            <a:endParaRPr lang="sl-SI" sz="800" dirty="0" smtClean="0"/>
          </a:p>
          <a:p>
            <a:pPr marL="68580" indent="0">
              <a:lnSpc>
                <a:spcPct val="80000"/>
              </a:lnSpc>
              <a:buClr>
                <a:srgbClr val="0000FF"/>
              </a:buClr>
              <a:buNone/>
            </a:pPr>
            <a:endParaRPr lang="en-US" dirty="0"/>
          </a:p>
          <a:p>
            <a:endParaRPr lang="sl-SI" dirty="0"/>
          </a:p>
        </p:txBody>
      </p:sp>
    </p:spTree>
    <p:extLst>
      <p:ext uri="{BB962C8B-B14F-4D97-AF65-F5344CB8AC3E}">
        <p14:creationId xmlns:p14="http://schemas.microsoft.com/office/powerpoint/2010/main" val="2541323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18095" y="199223"/>
            <a:ext cx="7838388" cy="1016835"/>
          </a:xfrm>
        </p:spPr>
        <p:txBody>
          <a:bodyPr/>
          <a:lstStyle/>
          <a:p>
            <a:r>
              <a:rPr lang="sl-SI" sz="3200" b="1" i="1" dirty="0" smtClean="0">
                <a:solidFill>
                  <a:srgbClr val="002060"/>
                </a:solidFill>
                <a:effectLst>
                  <a:outerShdw blurRad="38100" dist="38100" dir="2700000" algn="tl">
                    <a:srgbClr val="000000">
                      <a:alpha val="43137"/>
                    </a:srgbClr>
                  </a:outerShdw>
                </a:effectLst>
              </a:rPr>
              <a:t>POMEMBNO JE VEDETI ! ! !</a:t>
            </a:r>
            <a:endParaRPr lang="sl-SI" sz="3200" i="1" dirty="0">
              <a:solidFill>
                <a:srgbClr val="002060"/>
              </a:solidFill>
            </a:endParaRPr>
          </a:p>
        </p:txBody>
      </p:sp>
      <p:sp>
        <p:nvSpPr>
          <p:cNvPr id="3" name="Ograda vsebine 2"/>
          <p:cNvSpPr>
            <a:spLocks noGrp="1"/>
          </p:cNvSpPr>
          <p:nvPr>
            <p:ph idx="1"/>
          </p:nvPr>
        </p:nvSpPr>
        <p:spPr>
          <a:xfrm>
            <a:off x="485481" y="1150070"/>
            <a:ext cx="8432276" cy="5118753"/>
          </a:xfrm>
        </p:spPr>
        <p:txBody>
          <a:bodyPr/>
          <a:lstStyle/>
          <a:p>
            <a:r>
              <a:rPr lang="sl-SI" sz="2400" b="1" dirty="0" smtClean="0">
                <a:solidFill>
                  <a:srgbClr val="002060"/>
                </a:solidFill>
                <a:latin typeface="+mj-lt"/>
                <a:ea typeface="Calibri"/>
                <a:cs typeface="Times New Roman"/>
              </a:rPr>
              <a:t>V PRVI/DRUGI PRIJAVI IMA KANDIDAT MOŽNOST NAVESTI TRI ŠTUDIJSKE ŽELJE;</a:t>
            </a:r>
          </a:p>
          <a:p>
            <a:endParaRPr lang="sl-SI" sz="1000" b="1" dirty="0" smtClean="0">
              <a:solidFill>
                <a:srgbClr val="002060"/>
              </a:solidFill>
              <a:latin typeface="+mj-lt"/>
              <a:ea typeface="Calibri"/>
              <a:cs typeface="Times New Roman"/>
            </a:endParaRPr>
          </a:p>
          <a:p>
            <a:r>
              <a:rPr lang="sl-SI" sz="2400" b="1" dirty="0">
                <a:solidFill>
                  <a:srgbClr val="002060"/>
                </a:solidFill>
                <a:latin typeface="+mj-lt"/>
                <a:ea typeface="Calibri"/>
                <a:cs typeface="Times New Roman"/>
              </a:rPr>
              <a:t>POMEMBNO JE, DA KANDIDAT NAVEDE LE TISTE ŠTUDIJE, KI GA ZANIMAJO IN KJER BO TUDI ŠTUDIRAL, ČE BO NA IZBRAN ŠTUDIJ </a:t>
            </a:r>
            <a:r>
              <a:rPr lang="sl-SI" sz="2400" b="1" dirty="0" smtClean="0">
                <a:solidFill>
                  <a:srgbClr val="002060"/>
                </a:solidFill>
                <a:latin typeface="+mj-lt"/>
                <a:ea typeface="Calibri"/>
                <a:cs typeface="Times New Roman"/>
              </a:rPr>
              <a:t>SPREJET;</a:t>
            </a:r>
          </a:p>
          <a:p>
            <a:endParaRPr lang="sl-SI" sz="1000" b="1" dirty="0" smtClean="0">
              <a:solidFill>
                <a:srgbClr val="002060"/>
              </a:solidFill>
              <a:latin typeface="+mj-lt"/>
              <a:ea typeface="Calibri"/>
              <a:cs typeface="Times New Roman"/>
            </a:endParaRPr>
          </a:p>
          <a:p>
            <a:r>
              <a:rPr lang="sl-SI" sz="2400" b="1" dirty="0" smtClean="0">
                <a:solidFill>
                  <a:srgbClr val="002060"/>
                </a:solidFill>
                <a:latin typeface="+mj-lt"/>
                <a:ea typeface="Calibri"/>
                <a:cs typeface="Times New Roman"/>
              </a:rPr>
              <a:t>KANDIDAT SE LAHKO ODLOČI, DA BO NAVEDEL VSE TRI ŠTUDIJSKE ŽELJE, DVE ŽELJI ALI LE ENO ŠTUDIJSKO ŽELJO;</a:t>
            </a:r>
          </a:p>
          <a:p>
            <a:endParaRPr lang="sl-SI" sz="1400" b="1" dirty="0">
              <a:solidFill>
                <a:srgbClr val="002060"/>
              </a:solidFill>
              <a:latin typeface="+mj-lt"/>
              <a:ea typeface="Calibri"/>
              <a:cs typeface="Times New Roman"/>
            </a:endParaRPr>
          </a:p>
          <a:p>
            <a:r>
              <a:rPr lang="sl-SI" sz="2400" b="1" dirty="0" smtClean="0">
                <a:solidFill>
                  <a:srgbClr val="FF0066"/>
                </a:solidFill>
              </a:rPr>
              <a:t>V PRIJAVO NE ZAPISUJETE ŠTUDIJSKIH PROG., KI VAS NE ZANIMAJO IN KJER SI NE ŽELITE ŠTUDIRATI !!!</a:t>
            </a:r>
            <a:endParaRPr lang="sl-SI" sz="2400" b="1" dirty="0" smtClean="0">
              <a:solidFill>
                <a:srgbClr val="002060"/>
              </a:solidFill>
            </a:endParaRPr>
          </a:p>
          <a:p>
            <a:endParaRPr lang="sl-SI" sz="2400" b="1" dirty="0" smtClean="0">
              <a:solidFill>
                <a:srgbClr val="002060"/>
              </a:solidFill>
              <a:latin typeface="+mj-lt"/>
              <a:ea typeface="Calibri"/>
              <a:cs typeface="Times New Roman"/>
            </a:endParaRPr>
          </a:p>
          <a:p>
            <a:endParaRPr lang="sl-SI" dirty="0"/>
          </a:p>
        </p:txBody>
      </p:sp>
    </p:spTree>
    <p:extLst>
      <p:ext uri="{BB962C8B-B14F-4D97-AF65-F5344CB8AC3E}">
        <p14:creationId xmlns:p14="http://schemas.microsoft.com/office/powerpoint/2010/main" val="404584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263192" y="284065"/>
            <a:ext cx="7423608" cy="1143000"/>
          </a:xfrm>
        </p:spPr>
        <p:txBody>
          <a:bodyPr/>
          <a:lstStyle/>
          <a:p>
            <a:endParaRPr lang="sl-SI" sz="2800" dirty="0"/>
          </a:p>
        </p:txBody>
      </p:sp>
      <p:sp>
        <p:nvSpPr>
          <p:cNvPr id="3" name="Ograda vsebine 2"/>
          <p:cNvSpPr>
            <a:spLocks noGrp="1"/>
          </p:cNvSpPr>
          <p:nvPr>
            <p:ph idx="1"/>
          </p:nvPr>
        </p:nvSpPr>
        <p:spPr/>
        <p:txBody>
          <a:bodyPr>
            <a:normAutofit fontScale="92500" lnSpcReduction="10000"/>
          </a:bodyPr>
          <a:lstStyle/>
          <a:p>
            <a:r>
              <a:rPr lang="sl-SI" sz="2400" b="1" dirty="0">
                <a:solidFill>
                  <a:srgbClr val="002060"/>
                </a:solidFill>
                <a:ea typeface="Calibri"/>
                <a:cs typeface="Times New Roman"/>
              </a:rPr>
              <a:t>PRI NAVAJANJU ŠTUDIJSKIH ŽELJA JE POMEMBNO VEDETI, DA SE ŠTUDIJSKE ŽELJE OBRAVNAVAJO PO PRIORITETNEM VRSTNEM REDU, KOT SO </a:t>
            </a:r>
            <a:r>
              <a:rPr lang="sl-SI" sz="2400" b="1" dirty="0" smtClean="0">
                <a:solidFill>
                  <a:srgbClr val="002060"/>
                </a:solidFill>
                <a:ea typeface="Calibri"/>
                <a:cs typeface="Times New Roman"/>
              </a:rPr>
              <a:t>NAVEDENE </a:t>
            </a:r>
          </a:p>
          <a:p>
            <a:endParaRPr lang="sl-SI" sz="2400" b="1" dirty="0">
              <a:solidFill>
                <a:srgbClr val="002060"/>
              </a:solidFill>
              <a:ea typeface="Calibri"/>
              <a:cs typeface="Times New Roman"/>
            </a:endParaRPr>
          </a:p>
          <a:p>
            <a:r>
              <a:rPr lang="sl-SI" sz="2400" b="1" dirty="0" smtClean="0">
                <a:solidFill>
                  <a:srgbClr val="002060"/>
                </a:solidFill>
                <a:ea typeface="Calibri"/>
                <a:cs typeface="Times New Roman"/>
              </a:rPr>
              <a:t>TO </a:t>
            </a:r>
            <a:r>
              <a:rPr lang="sl-SI" sz="2400" b="1" dirty="0">
                <a:solidFill>
                  <a:srgbClr val="002060"/>
                </a:solidFill>
                <a:ea typeface="Calibri"/>
                <a:cs typeface="Times New Roman"/>
              </a:rPr>
              <a:t>POMENI,DA SE KANDIDAT RAZVRŠČA NAJPREJ PO PRVI ŠTUDIJSKI ŽELJI, NATO PO DRUGI, ČE NA PRVO NI </a:t>
            </a:r>
            <a:r>
              <a:rPr lang="sl-SI" sz="2400" b="1" dirty="0" smtClean="0">
                <a:solidFill>
                  <a:srgbClr val="002060"/>
                </a:solidFill>
                <a:ea typeface="Calibri"/>
                <a:cs typeface="Times New Roman"/>
              </a:rPr>
              <a:t>SPREJET, </a:t>
            </a:r>
            <a:r>
              <a:rPr lang="sl-SI" sz="2400" b="1" dirty="0">
                <a:solidFill>
                  <a:srgbClr val="002060"/>
                </a:solidFill>
                <a:ea typeface="Calibri"/>
                <a:cs typeface="Times New Roman"/>
              </a:rPr>
              <a:t>IN NAZADNJE PO TRETJI ŠTUDIJSKI ŽELJI, ČE NI SPREJET NA PRVO ALI DRUGO </a:t>
            </a:r>
            <a:r>
              <a:rPr lang="sl-SI" sz="2400" b="1" dirty="0" smtClean="0">
                <a:solidFill>
                  <a:srgbClr val="002060"/>
                </a:solidFill>
                <a:ea typeface="Calibri"/>
                <a:cs typeface="Times New Roman"/>
              </a:rPr>
              <a:t>ŽELJO</a:t>
            </a:r>
            <a:endParaRPr lang="sl-SI" sz="2400" b="1" dirty="0">
              <a:solidFill>
                <a:srgbClr val="002060"/>
              </a:solidFill>
              <a:ea typeface="Calibri"/>
              <a:cs typeface="Times New Roman"/>
            </a:endParaRPr>
          </a:p>
          <a:p>
            <a:endParaRPr lang="sl-SI" dirty="0"/>
          </a:p>
        </p:txBody>
      </p:sp>
    </p:spTree>
    <p:extLst>
      <p:ext uri="{BB962C8B-B14F-4D97-AF65-F5344CB8AC3E}">
        <p14:creationId xmlns:p14="http://schemas.microsoft.com/office/powerpoint/2010/main" val="195946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199" y="443060"/>
            <a:ext cx="8413423" cy="974578"/>
          </a:xfrm>
        </p:spPr>
        <p:txBody>
          <a:bodyPr>
            <a:normAutofit fontScale="90000"/>
          </a:bodyPr>
          <a:lstStyle/>
          <a:p>
            <a:r>
              <a:rPr lang="sl-SI" sz="3200" b="1" i="1" dirty="0" smtClean="0">
                <a:solidFill>
                  <a:srgbClr val="002060"/>
                </a:solidFill>
                <a:effectLst>
                  <a:outerShdw blurRad="38100" dist="38100" dir="2700000" algn="tl">
                    <a:srgbClr val="000000">
                      <a:alpha val="43137"/>
                    </a:srgbClr>
                  </a:outerShdw>
                </a:effectLst>
              </a:rPr>
              <a:t>OMEJENI – NEOMEJENI ŠTUDIJSKI PROGRAMI</a:t>
            </a:r>
            <a:endParaRPr lang="sl-SI" sz="3200" i="1" dirty="0">
              <a:solidFill>
                <a:srgbClr val="002060"/>
              </a:solidFill>
            </a:endParaRPr>
          </a:p>
        </p:txBody>
      </p:sp>
      <p:sp>
        <p:nvSpPr>
          <p:cNvPr id="3" name="Ograda vsebine 2"/>
          <p:cNvSpPr>
            <a:spLocks noGrp="1"/>
          </p:cNvSpPr>
          <p:nvPr>
            <p:ph idx="1"/>
          </p:nvPr>
        </p:nvSpPr>
        <p:spPr/>
        <p:txBody>
          <a:bodyPr>
            <a:normAutofit fontScale="92500" lnSpcReduction="20000"/>
          </a:bodyPr>
          <a:lstStyle/>
          <a:p>
            <a:pPr>
              <a:lnSpc>
                <a:spcPct val="115000"/>
              </a:lnSpc>
              <a:spcAft>
                <a:spcPts val="1000"/>
              </a:spcAft>
            </a:pPr>
            <a:r>
              <a:rPr lang="sl-SI" sz="2400" b="1" dirty="0" smtClean="0">
                <a:solidFill>
                  <a:srgbClr val="002060"/>
                </a:solidFill>
                <a:latin typeface="Trebuchet MS"/>
                <a:ea typeface="Calibri"/>
                <a:cs typeface="Times New Roman"/>
              </a:rPr>
              <a:t>ČE SO ŠTUDIJSKI PROGRAMI Z OMEJITVIJO VPISA, MORA KANDIDAT ZA UVRSTITEV DOSEČI </a:t>
            </a:r>
            <a:r>
              <a:rPr lang="sl-SI" sz="2400" b="1" dirty="0" smtClean="0">
                <a:solidFill>
                  <a:srgbClr val="FF0066"/>
                </a:solidFill>
                <a:latin typeface="Trebuchet MS"/>
                <a:ea typeface="Calibri"/>
                <a:cs typeface="Times New Roman"/>
              </a:rPr>
              <a:t>MINIMUM TOČK</a:t>
            </a:r>
          </a:p>
          <a:p>
            <a:pPr>
              <a:lnSpc>
                <a:spcPct val="115000"/>
              </a:lnSpc>
              <a:spcAft>
                <a:spcPts val="1000"/>
              </a:spcAft>
            </a:pPr>
            <a:endParaRPr lang="sl-SI" sz="1200" b="1" dirty="0" smtClean="0">
              <a:solidFill>
                <a:srgbClr val="FF0066"/>
              </a:solidFill>
              <a:latin typeface="Trebuchet MS"/>
              <a:ea typeface="Calibri"/>
              <a:cs typeface="Times New Roman"/>
            </a:endParaRPr>
          </a:p>
          <a:p>
            <a:pPr>
              <a:lnSpc>
                <a:spcPct val="115000"/>
              </a:lnSpc>
              <a:spcAft>
                <a:spcPts val="1000"/>
              </a:spcAft>
            </a:pPr>
            <a:r>
              <a:rPr lang="sl-SI" sz="2400" b="1" dirty="0" smtClean="0">
                <a:solidFill>
                  <a:srgbClr val="FF0066"/>
                </a:solidFill>
              </a:rPr>
              <a:t>MINIMUMI TOČK </a:t>
            </a:r>
            <a:r>
              <a:rPr lang="sl-SI" sz="2400" b="1" dirty="0" smtClean="0">
                <a:solidFill>
                  <a:srgbClr val="002060"/>
                </a:solidFill>
              </a:rPr>
              <a:t>SE DOLOČI ŠELE V POSTOPKU RAZVRŠČANJA (JULIJ, SEPTEMBER) IN JE ENAK ŠTEVILU TOČK, KI JIH DOSEŽE KANDIDAT, UVRŠČEN NA ZADNJE RAZPISANO VPISNO MESTO</a:t>
            </a:r>
          </a:p>
          <a:p>
            <a:pPr marL="0" indent="0">
              <a:buNone/>
            </a:pPr>
            <a:endParaRPr lang="sl-SI" sz="2400" b="1" dirty="0">
              <a:solidFill>
                <a:srgbClr val="002060"/>
              </a:solidFill>
            </a:endParaRPr>
          </a:p>
        </p:txBody>
      </p:sp>
    </p:spTree>
    <p:extLst>
      <p:ext uri="{BB962C8B-B14F-4D97-AF65-F5344CB8AC3E}">
        <p14:creationId xmlns:p14="http://schemas.microsoft.com/office/powerpoint/2010/main" val="43489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39976" y="335281"/>
            <a:ext cx="5948313" cy="701040"/>
          </a:xfrm>
        </p:spPr>
        <p:txBody>
          <a:bodyPr>
            <a:normAutofit fontScale="90000"/>
          </a:bodyPr>
          <a:lstStyle/>
          <a:p>
            <a:r>
              <a:rPr lang="sl-SI" sz="3200" b="1" i="1" dirty="0" smtClean="0">
                <a:solidFill>
                  <a:schemeClr val="tx1"/>
                </a:solidFill>
                <a:effectLst>
                  <a:outerShdw blurRad="38100" dist="38100" dir="2700000" algn="tl">
                    <a:srgbClr val="000000">
                      <a:alpha val="43137"/>
                    </a:srgbClr>
                  </a:outerShdw>
                </a:effectLst>
              </a:rPr>
              <a:t/>
            </a:r>
            <a:br>
              <a:rPr lang="sl-SI" sz="3200" b="1" i="1" dirty="0" smtClean="0">
                <a:solidFill>
                  <a:schemeClr val="tx1"/>
                </a:solidFill>
                <a:effectLst>
                  <a:outerShdw blurRad="38100" dist="38100" dir="2700000" algn="tl">
                    <a:srgbClr val="000000">
                      <a:alpha val="43137"/>
                    </a:srgbClr>
                  </a:outerShdw>
                </a:effectLst>
              </a:rPr>
            </a:br>
            <a:r>
              <a:rPr lang="sl-SI" sz="3200" b="1" i="1" dirty="0" smtClean="0">
                <a:solidFill>
                  <a:schemeClr val="tx1"/>
                </a:solidFill>
                <a:effectLst>
                  <a:outerShdw blurRad="38100" dist="38100" dir="2700000" algn="tl">
                    <a:srgbClr val="000000">
                      <a:alpha val="43137"/>
                    </a:srgbClr>
                  </a:outerShdw>
                </a:effectLst>
              </a:rPr>
              <a:t/>
            </a:r>
            <a:br>
              <a:rPr lang="sl-SI" sz="3200" b="1" i="1" dirty="0" smtClean="0">
                <a:solidFill>
                  <a:schemeClr val="tx1"/>
                </a:solidFill>
                <a:effectLst>
                  <a:outerShdw blurRad="38100" dist="38100" dir="2700000" algn="tl">
                    <a:srgbClr val="000000">
                      <a:alpha val="43137"/>
                    </a:srgbClr>
                  </a:outerShdw>
                </a:effectLst>
              </a:rPr>
            </a:br>
            <a:r>
              <a:rPr lang="sl-SI" sz="3200" b="1" i="1" dirty="0">
                <a:solidFill>
                  <a:schemeClr val="tx1"/>
                </a:solidFill>
                <a:effectLst>
                  <a:outerShdw blurRad="38100" dist="38100" dir="2700000" algn="tl">
                    <a:srgbClr val="000000">
                      <a:alpha val="43137"/>
                    </a:srgbClr>
                  </a:outerShdw>
                </a:effectLst>
              </a:rPr>
              <a:t/>
            </a:r>
            <a:br>
              <a:rPr lang="sl-SI" sz="3200" b="1" i="1" dirty="0">
                <a:solidFill>
                  <a:schemeClr val="tx1"/>
                </a:solidFill>
                <a:effectLst>
                  <a:outerShdw blurRad="38100" dist="38100" dir="2700000" algn="tl">
                    <a:srgbClr val="000000">
                      <a:alpha val="43137"/>
                    </a:srgbClr>
                  </a:outerShdw>
                </a:effectLst>
              </a:rPr>
            </a:br>
            <a:r>
              <a:rPr lang="sl-SI" sz="3200" b="1" i="1" dirty="0">
                <a:solidFill>
                  <a:schemeClr val="tx1"/>
                </a:solidFill>
              </a:rPr>
              <a:t/>
            </a:r>
            <a:br>
              <a:rPr lang="sl-SI" sz="3200" b="1" i="1" dirty="0">
                <a:solidFill>
                  <a:schemeClr val="tx1"/>
                </a:solidFill>
              </a:rPr>
            </a:br>
            <a:r>
              <a:rPr lang="sl-SI" sz="3600" b="1" i="1" dirty="0">
                <a:solidFill>
                  <a:srgbClr val="002060"/>
                </a:solidFill>
                <a:effectLst>
                  <a:outerShdw blurRad="38100" dist="38100" dir="2700000" algn="tl">
                    <a:srgbClr val="000000">
                      <a:alpha val="43137"/>
                    </a:srgbClr>
                  </a:outerShdw>
                </a:effectLst>
              </a:rPr>
              <a:t>OMEJITEV VPISA</a:t>
            </a:r>
            <a:endParaRPr lang="sl-SI" sz="3600" b="1" i="1" dirty="0">
              <a:solidFill>
                <a:srgbClr val="002060"/>
              </a:solidFill>
            </a:endParaRPr>
          </a:p>
        </p:txBody>
      </p:sp>
      <p:sp>
        <p:nvSpPr>
          <p:cNvPr id="3" name="Ograda vsebine 2"/>
          <p:cNvSpPr>
            <a:spLocks noGrp="1"/>
          </p:cNvSpPr>
          <p:nvPr>
            <p:ph idx="1"/>
          </p:nvPr>
        </p:nvSpPr>
        <p:spPr>
          <a:xfrm>
            <a:off x="457199" y="989814"/>
            <a:ext cx="8422849" cy="5136349"/>
          </a:xfrm>
        </p:spPr>
        <p:txBody>
          <a:bodyPr/>
          <a:lstStyle/>
          <a:p>
            <a:r>
              <a:rPr lang="sl-SI" b="1" dirty="0" smtClean="0">
                <a:solidFill>
                  <a:srgbClr val="002060"/>
                </a:solidFill>
                <a:effectLst>
                  <a:outerShdw blurRad="38100" dist="38100" dir="2700000" algn="tl">
                    <a:srgbClr val="000000">
                      <a:alpha val="43137"/>
                    </a:srgbClr>
                  </a:outerShdw>
                </a:effectLst>
              </a:rPr>
              <a:t>1. PRIJAVNI ROK:</a:t>
            </a:r>
          </a:p>
          <a:p>
            <a:pPr lvl="1"/>
            <a:r>
              <a:rPr lang="sl-SI" sz="2400" b="1" dirty="0" smtClean="0">
                <a:solidFill>
                  <a:srgbClr val="002060"/>
                </a:solidFill>
              </a:rPr>
              <a:t>PRI ŠTUDIJSKIH PROGRAM, KJER ŠTEVILO PRIJAV PRESEŽE ŠTEVILO RAZPISANIH MEST </a:t>
            </a:r>
            <a:r>
              <a:rPr lang="sl-SI" sz="2400" b="1" dirty="0" smtClean="0">
                <a:solidFill>
                  <a:srgbClr val="FF0066"/>
                </a:solidFill>
              </a:rPr>
              <a:t>VLADA RS </a:t>
            </a:r>
            <a:r>
              <a:rPr lang="sl-SI" sz="2400" b="1" dirty="0" smtClean="0">
                <a:solidFill>
                  <a:srgbClr val="002060"/>
                </a:solidFill>
              </a:rPr>
              <a:t>SPREJME OMEJITEV VPISA </a:t>
            </a:r>
            <a:r>
              <a:rPr lang="sl-SI" sz="2400" b="1" dirty="0" smtClean="0">
                <a:solidFill>
                  <a:srgbClr val="FF0066"/>
                </a:solidFill>
              </a:rPr>
              <a:t>=&gt;</a:t>
            </a:r>
            <a:r>
              <a:rPr lang="sl-SI" sz="2400" b="1" dirty="0" smtClean="0">
                <a:solidFill>
                  <a:srgbClr val="002060"/>
                </a:solidFill>
              </a:rPr>
              <a:t> </a:t>
            </a:r>
            <a:r>
              <a:rPr lang="sl-SI" sz="2400" b="1" dirty="0" smtClean="0">
                <a:solidFill>
                  <a:srgbClr val="FF0066"/>
                </a:solidFill>
              </a:rPr>
              <a:t>OMEJENI ŠTUDIJSKI PROGRAMI;</a:t>
            </a:r>
          </a:p>
          <a:p>
            <a:pPr marL="457200" lvl="1" indent="0">
              <a:buNone/>
            </a:pPr>
            <a:endParaRPr lang="sl-SI" sz="2400" b="1" dirty="0" smtClean="0">
              <a:solidFill>
                <a:srgbClr val="FF0066"/>
              </a:solidFill>
              <a:effectLst>
                <a:outerShdw blurRad="38100" dist="38100" dir="2700000" algn="tl">
                  <a:srgbClr val="000000">
                    <a:alpha val="43137"/>
                  </a:srgbClr>
                </a:outerShdw>
              </a:effectLst>
            </a:endParaRPr>
          </a:p>
          <a:p>
            <a:pPr lvl="1"/>
            <a:r>
              <a:rPr lang="sl-SI" sz="2400" b="1" dirty="0" smtClean="0">
                <a:solidFill>
                  <a:srgbClr val="002060"/>
                </a:solidFill>
              </a:rPr>
              <a:t>PRI </a:t>
            </a:r>
            <a:r>
              <a:rPr lang="sl-SI" sz="2400" b="1" dirty="0">
                <a:solidFill>
                  <a:srgbClr val="002060"/>
                </a:solidFill>
              </a:rPr>
              <a:t>ŠTUDIJSKIH PROGRAM, KJER ŠTEVILO PRIJAV </a:t>
            </a:r>
            <a:r>
              <a:rPr lang="sl-SI" sz="2400" b="1" dirty="0" smtClean="0">
                <a:solidFill>
                  <a:srgbClr val="002060"/>
                </a:solidFill>
              </a:rPr>
              <a:t>NE PRESEŽE </a:t>
            </a:r>
            <a:r>
              <a:rPr lang="sl-SI" sz="2400" b="1" dirty="0">
                <a:solidFill>
                  <a:srgbClr val="002060"/>
                </a:solidFill>
              </a:rPr>
              <a:t>ŠTEVILO RAZPISANIH MEST </a:t>
            </a:r>
            <a:r>
              <a:rPr lang="sl-SI" sz="2400" b="1" dirty="0">
                <a:solidFill>
                  <a:srgbClr val="FF0066"/>
                </a:solidFill>
              </a:rPr>
              <a:t> </a:t>
            </a:r>
            <a:r>
              <a:rPr lang="sl-SI" sz="2400" b="1" dirty="0" smtClean="0">
                <a:solidFill>
                  <a:srgbClr val="FF0066"/>
                </a:solidFill>
              </a:rPr>
              <a:t>=&gt;</a:t>
            </a:r>
            <a:r>
              <a:rPr lang="sl-SI" sz="2400" b="1" dirty="0" smtClean="0">
                <a:solidFill>
                  <a:srgbClr val="002060"/>
                </a:solidFill>
              </a:rPr>
              <a:t> </a:t>
            </a:r>
            <a:r>
              <a:rPr lang="sl-SI" sz="2400" b="1" dirty="0" smtClean="0">
                <a:solidFill>
                  <a:srgbClr val="FF0066"/>
                </a:solidFill>
              </a:rPr>
              <a:t>NEOMEJENI </a:t>
            </a:r>
            <a:r>
              <a:rPr lang="sl-SI" sz="2400" b="1" dirty="0">
                <a:solidFill>
                  <a:srgbClr val="FF0066"/>
                </a:solidFill>
              </a:rPr>
              <a:t>ŠTUDIJSKI </a:t>
            </a:r>
            <a:r>
              <a:rPr lang="sl-SI" sz="2400" b="1" dirty="0" smtClean="0">
                <a:solidFill>
                  <a:srgbClr val="FF0066"/>
                </a:solidFill>
              </a:rPr>
              <a:t>PROGRAMI;</a:t>
            </a:r>
          </a:p>
          <a:p>
            <a:pPr marL="457200" lvl="1" indent="0">
              <a:buNone/>
            </a:pPr>
            <a:endParaRPr lang="sl-SI" sz="2000" b="1" dirty="0">
              <a:solidFill>
                <a:srgbClr val="FF0066"/>
              </a:solidFill>
              <a:effectLst>
                <a:outerShdw blurRad="38100" dist="38100" dir="2700000" algn="tl">
                  <a:srgbClr val="000000">
                    <a:alpha val="43137"/>
                  </a:srgbClr>
                </a:outerShdw>
              </a:effectLst>
            </a:endParaRPr>
          </a:p>
          <a:p>
            <a:r>
              <a:rPr lang="sl-SI" b="1" dirty="0" smtClean="0">
                <a:solidFill>
                  <a:srgbClr val="002060"/>
                </a:solidFill>
                <a:effectLst>
                  <a:outerShdw blurRad="38100" dist="38100" dir="2700000" algn="tl">
                    <a:srgbClr val="000000">
                      <a:alpha val="43137"/>
                    </a:srgbClr>
                  </a:outerShdw>
                </a:effectLst>
              </a:rPr>
              <a:t>2. </a:t>
            </a:r>
            <a:r>
              <a:rPr lang="sl-SI" b="1" dirty="0">
                <a:solidFill>
                  <a:srgbClr val="002060"/>
                </a:solidFill>
                <a:effectLst>
                  <a:outerShdw blurRad="38100" dist="38100" dir="2700000" algn="tl">
                    <a:srgbClr val="000000">
                      <a:alpha val="43137"/>
                    </a:srgbClr>
                  </a:outerShdw>
                </a:effectLst>
              </a:rPr>
              <a:t>PRIJAVNI ROK</a:t>
            </a:r>
            <a:r>
              <a:rPr lang="sl-SI" b="1" dirty="0" smtClean="0">
                <a:solidFill>
                  <a:srgbClr val="002060"/>
                </a:solidFill>
                <a:effectLst>
                  <a:outerShdw blurRad="38100" dist="38100" dir="2700000" algn="tl">
                    <a:srgbClr val="000000">
                      <a:alpha val="43137"/>
                    </a:srgbClr>
                  </a:outerShdw>
                </a:effectLst>
              </a:rPr>
              <a:t>:</a:t>
            </a:r>
          </a:p>
          <a:p>
            <a:pPr lvl="1"/>
            <a:r>
              <a:rPr lang="sl-SI" sz="2400" b="1" dirty="0" smtClean="0">
                <a:solidFill>
                  <a:srgbClr val="002060"/>
                </a:solidFill>
              </a:rPr>
              <a:t>VPIS DOLOČI </a:t>
            </a:r>
            <a:r>
              <a:rPr lang="sl-SI" sz="2400" b="1" dirty="0" smtClean="0">
                <a:solidFill>
                  <a:srgbClr val="FF0066"/>
                </a:solidFill>
              </a:rPr>
              <a:t>OMEJITEV VPISA.</a:t>
            </a:r>
          </a:p>
          <a:p>
            <a:pPr marL="457200" lvl="1" indent="0">
              <a:buNone/>
            </a:pPr>
            <a:endParaRPr lang="sl-SI" sz="2000" b="1" dirty="0" smtClean="0">
              <a:solidFill>
                <a:srgbClr val="FF0066"/>
              </a:solidFill>
              <a:effectLst>
                <a:outerShdw blurRad="38100" dist="38100" dir="2700000" algn="tl">
                  <a:srgbClr val="000000">
                    <a:alpha val="43137"/>
                  </a:srgbClr>
                </a:outerShdw>
              </a:effectLst>
            </a:endParaRPr>
          </a:p>
          <a:p>
            <a:pPr lvl="1"/>
            <a:endParaRPr lang="sl-SI" sz="20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17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arn(inVertical)">
                                      <p:cBhvr>
                                        <p:cTn id="18" dur="500"/>
                                        <p:tgtEl>
                                          <p:spTgt spid="3">
                                            <p:txEl>
                                              <p:pRg st="5" end="5"/>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arn(inVertical)">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60776" y="424206"/>
            <a:ext cx="5948313" cy="1262354"/>
          </a:xfrm>
        </p:spPr>
        <p:txBody>
          <a:bodyPr>
            <a:normAutofit fontScale="90000"/>
          </a:bodyPr>
          <a:lstStyle/>
          <a:p>
            <a:r>
              <a:rPr lang="sl-SI" b="1" i="1" dirty="0" smtClean="0">
                <a:solidFill>
                  <a:schemeClr val="tx1"/>
                </a:solidFill>
                <a:effectLst>
                  <a:outerShdw blurRad="38100" dist="38100" dir="2700000" algn="tl">
                    <a:srgbClr val="000000">
                      <a:alpha val="43137"/>
                    </a:srgbClr>
                  </a:outerShdw>
                </a:effectLst>
              </a:rPr>
              <a:t/>
            </a:r>
            <a:br>
              <a:rPr lang="sl-SI" b="1" i="1" dirty="0" smtClean="0">
                <a:solidFill>
                  <a:schemeClr val="tx1"/>
                </a:solidFill>
                <a:effectLst>
                  <a:outerShdw blurRad="38100" dist="38100" dir="2700000" algn="tl">
                    <a:srgbClr val="000000">
                      <a:alpha val="43137"/>
                    </a:srgbClr>
                  </a:outerShdw>
                </a:effectLst>
              </a:rPr>
            </a:br>
            <a:r>
              <a:rPr lang="sl-SI" b="1" i="1" dirty="0">
                <a:solidFill>
                  <a:schemeClr val="tx1"/>
                </a:solidFill>
                <a:effectLst>
                  <a:outerShdw blurRad="38100" dist="38100" dir="2700000" algn="tl">
                    <a:srgbClr val="000000">
                      <a:alpha val="43137"/>
                    </a:srgbClr>
                  </a:outerShdw>
                </a:effectLst>
              </a:rPr>
              <a:t/>
            </a:r>
            <a:br>
              <a:rPr lang="sl-SI" b="1" i="1" dirty="0">
                <a:solidFill>
                  <a:schemeClr val="tx1"/>
                </a:solidFill>
                <a:effectLst>
                  <a:outerShdw blurRad="38100" dist="38100" dir="2700000" algn="tl">
                    <a:srgbClr val="000000">
                      <a:alpha val="43137"/>
                    </a:srgbClr>
                  </a:outerShdw>
                </a:effectLst>
              </a:rPr>
            </a:br>
            <a:endParaRPr lang="sl-SI" dirty="0"/>
          </a:p>
        </p:txBody>
      </p:sp>
      <p:sp>
        <p:nvSpPr>
          <p:cNvPr id="3" name="Ograda vsebine 2"/>
          <p:cNvSpPr>
            <a:spLocks noGrp="1"/>
          </p:cNvSpPr>
          <p:nvPr>
            <p:ph idx="1"/>
          </p:nvPr>
        </p:nvSpPr>
        <p:spPr>
          <a:xfrm>
            <a:off x="457199" y="1600200"/>
            <a:ext cx="8422849" cy="4525963"/>
          </a:xfrm>
        </p:spPr>
        <p:txBody>
          <a:bodyPr/>
          <a:lstStyle/>
          <a:p>
            <a:pPr algn="ctr"/>
            <a:r>
              <a:rPr lang="sl-SI" sz="2800" b="1" dirty="0" smtClean="0">
                <a:solidFill>
                  <a:srgbClr val="FF0066"/>
                </a:solidFill>
                <a:effectLst>
                  <a:outerShdw blurRad="38100" dist="38100" dir="2700000" algn="tl">
                    <a:srgbClr val="000000">
                      <a:alpha val="43137"/>
                    </a:srgbClr>
                  </a:outerShdw>
                </a:effectLst>
              </a:rPr>
              <a:t>KJE IN KDAJ NAJDEM INFORMACIJE O OMEJITVAH VPISA ???</a:t>
            </a:r>
          </a:p>
          <a:p>
            <a:pPr marL="0" indent="0">
              <a:buNone/>
            </a:pPr>
            <a:endParaRPr lang="sl-SI" sz="1050" b="1" dirty="0" smtClean="0">
              <a:solidFill>
                <a:srgbClr val="002060"/>
              </a:solidFill>
              <a:effectLst>
                <a:outerShdw blurRad="38100" dist="38100" dir="2700000" algn="tl">
                  <a:srgbClr val="000000">
                    <a:alpha val="43137"/>
                  </a:srgbClr>
                </a:outerShdw>
              </a:effectLst>
            </a:endParaRPr>
          </a:p>
          <a:p>
            <a:r>
              <a:rPr lang="sl-SI" sz="2400" b="1" dirty="0" smtClean="0">
                <a:solidFill>
                  <a:srgbClr val="002060"/>
                </a:solidFill>
                <a:effectLst>
                  <a:outerShdw blurRad="38100" dist="38100" dir="2700000" algn="tl">
                    <a:srgbClr val="000000">
                      <a:alpha val="43137"/>
                    </a:srgbClr>
                  </a:outerShdw>
                </a:effectLst>
              </a:rPr>
              <a:t>V 1. PRIJAVNEM ROKU KONEC MESECA APRILA NA SPLETNIH STRANEH </a:t>
            </a:r>
            <a:r>
              <a:rPr lang="sl-SI" sz="2400" u="sng" dirty="0" err="1">
                <a:hlinkClick r:id="rId2"/>
              </a:rPr>
              <a:t>www.vpis.uni</a:t>
            </a:r>
            <a:r>
              <a:rPr lang="sl-SI" sz="2400" u="sng" dirty="0">
                <a:hlinkClick r:id="rId2"/>
              </a:rPr>
              <a:t>-</a:t>
            </a:r>
            <a:r>
              <a:rPr lang="sl-SI" sz="2400" u="sng" dirty="0" err="1">
                <a:hlinkClick r:id="rId2"/>
              </a:rPr>
              <a:t>lj.si</a:t>
            </a:r>
            <a:r>
              <a:rPr lang="sl-SI" sz="2400" dirty="0"/>
              <a:t>, </a:t>
            </a:r>
            <a:r>
              <a:rPr lang="sl-SI" sz="2400" u="sng" dirty="0" err="1">
                <a:hlinkClick r:id="rId3"/>
              </a:rPr>
              <a:t>www.vpis.uni</a:t>
            </a:r>
            <a:r>
              <a:rPr lang="sl-SI" sz="2400" u="sng" dirty="0">
                <a:hlinkClick r:id="rId3"/>
              </a:rPr>
              <a:t>-</a:t>
            </a:r>
            <a:r>
              <a:rPr lang="sl-SI" sz="2400" u="sng" dirty="0" err="1">
                <a:hlinkClick r:id="rId3"/>
              </a:rPr>
              <a:t>mb.si</a:t>
            </a:r>
            <a:r>
              <a:rPr lang="sl-SI" sz="2400" dirty="0"/>
              <a:t>, </a:t>
            </a:r>
            <a:r>
              <a:rPr lang="sl-SI" sz="2400" u="sng" dirty="0" err="1">
                <a:hlinkClick r:id="rId4"/>
              </a:rPr>
              <a:t>www.vpis.upr.si</a:t>
            </a:r>
            <a:r>
              <a:rPr lang="sl-SI" sz="2400" dirty="0"/>
              <a:t> ali </a:t>
            </a:r>
            <a:r>
              <a:rPr lang="sl-SI" sz="2400" u="sng" dirty="0" err="1">
                <a:hlinkClick r:id="rId5"/>
              </a:rPr>
              <a:t>www</a:t>
            </a:r>
            <a:r>
              <a:rPr lang="sl-SI" sz="2400" u="sng" dirty="0">
                <a:hlinkClick r:id="rId5"/>
              </a:rPr>
              <a:t>.</a:t>
            </a:r>
            <a:r>
              <a:rPr lang="sl-SI" sz="2400" u="sng" dirty="0" err="1">
                <a:hlinkClick r:id="rId5"/>
              </a:rPr>
              <a:t>ung</a:t>
            </a:r>
            <a:r>
              <a:rPr lang="sl-SI" sz="2400" u="sng" dirty="0">
                <a:hlinkClick r:id="rId5"/>
              </a:rPr>
              <a:t>.si</a:t>
            </a:r>
            <a:r>
              <a:rPr lang="sl-SI" sz="2400" dirty="0" smtClean="0"/>
              <a:t>.</a:t>
            </a:r>
          </a:p>
          <a:p>
            <a:endParaRPr lang="sl-SI" sz="2400" dirty="0"/>
          </a:p>
          <a:p>
            <a:r>
              <a:rPr lang="sl-SI" sz="2000" b="1" dirty="0">
                <a:solidFill>
                  <a:srgbClr val="002060"/>
                </a:solidFill>
                <a:effectLst>
                  <a:outerShdw blurRad="38100" dist="38100" dir="2700000" algn="tl">
                    <a:srgbClr val="000000">
                      <a:alpha val="43137"/>
                    </a:srgbClr>
                  </a:outerShdw>
                </a:effectLst>
              </a:rPr>
              <a:t>V 2</a:t>
            </a:r>
            <a:r>
              <a:rPr lang="sl-SI" sz="2000" b="1" dirty="0" smtClean="0">
                <a:solidFill>
                  <a:srgbClr val="002060"/>
                </a:solidFill>
                <a:effectLst>
                  <a:outerShdw blurRad="38100" dist="38100" dir="2700000" algn="tl">
                    <a:srgbClr val="000000">
                      <a:alpha val="43137"/>
                    </a:srgbClr>
                  </a:outerShdw>
                </a:effectLst>
              </a:rPr>
              <a:t>. </a:t>
            </a:r>
            <a:r>
              <a:rPr lang="sl-SI" sz="2000" b="1" dirty="0">
                <a:solidFill>
                  <a:srgbClr val="002060"/>
                </a:solidFill>
                <a:effectLst>
                  <a:outerShdw blurRad="38100" dist="38100" dir="2700000" algn="tl">
                    <a:srgbClr val="000000">
                      <a:alpha val="43137"/>
                    </a:srgbClr>
                  </a:outerShdw>
                </a:effectLst>
              </a:rPr>
              <a:t>PRIJAVNEM ROKU </a:t>
            </a:r>
            <a:r>
              <a:rPr lang="sl-SI" sz="2000" b="1" dirty="0" smtClean="0">
                <a:solidFill>
                  <a:srgbClr val="002060"/>
                </a:solidFill>
                <a:effectLst>
                  <a:outerShdw blurRad="38100" dist="38100" dir="2700000" algn="tl">
                    <a:srgbClr val="000000">
                      <a:alpha val="43137"/>
                    </a:srgbClr>
                  </a:outerShdw>
                </a:effectLst>
              </a:rPr>
              <a:t>V SEPTEMBRU NA </a:t>
            </a:r>
            <a:r>
              <a:rPr lang="sl-SI" sz="2000" b="1" dirty="0">
                <a:solidFill>
                  <a:srgbClr val="002060"/>
                </a:solidFill>
                <a:effectLst>
                  <a:outerShdw blurRad="38100" dist="38100" dir="2700000" algn="tl">
                    <a:srgbClr val="000000">
                      <a:alpha val="43137"/>
                    </a:srgbClr>
                  </a:outerShdw>
                </a:effectLst>
              </a:rPr>
              <a:t>SPLETNIH STRANEH </a:t>
            </a:r>
            <a:r>
              <a:rPr lang="sl-SI" sz="2000" u="sng" dirty="0" err="1">
                <a:hlinkClick r:id="rId2"/>
              </a:rPr>
              <a:t>www.vpis.uni</a:t>
            </a:r>
            <a:r>
              <a:rPr lang="sl-SI" sz="2000" u="sng" dirty="0">
                <a:hlinkClick r:id="rId2"/>
              </a:rPr>
              <a:t>-</a:t>
            </a:r>
            <a:r>
              <a:rPr lang="sl-SI" sz="2000" u="sng" dirty="0" err="1">
                <a:hlinkClick r:id="rId2"/>
              </a:rPr>
              <a:t>lj.si</a:t>
            </a:r>
            <a:r>
              <a:rPr lang="sl-SI" sz="2000" dirty="0"/>
              <a:t>, </a:t>
            </a:r>
            <a:r>
              <a:rPr lang="sl-SI" sz="2000" u="sng" dirty="0" err="1">
                <a:hlinkClick r:id="rId3"/>
              </a:rPr>
              <a:t>www.vpis.uni</a:t>
            </a:r>
            <a:r>
              <a:rPr lang="sl-SI" sz="2000" u="sng" dirty="0">
                <a:hlinkClick r:id="rId3"/>
              </a:rPr>
              <a:t>-</a:t>
            </a:r>
            <a:r>
              <a:rPr lang="sl-SI" sz="2000" u="sng" dirty="0" err="1">
                <a:hlinkClick r:id="rId3"/>
              </a:rPr>
              <a:t>mb.si</a:t>
            </a:r>
            <a:r>
              <a:rPr lang="sl-SI" sz="2000" dirty="0"/>
              <a:t>, </a:t>
            </a:r>
            <a:r>
              <a:rPr lang="sl-SI" sz="2000" u="sng" dirty="0" err="1">
                <a:hlinkClick r:id="rId4"/>
              </a:rPr>
              <a:t>www.vpis.upr.si</a:t>
            </a:r>
            <a:r>
              <a:rPr lang="sl-SI" sz="2000" dirty="0"/>
              <a:t> ali </a:t>
            </a:r>
            <a:r>
              <a:rPr lang="sl-SI" sz="2000" u="sng" dirty="0" err="1">
                <a:hlinkClick r:id="rId5"/>
              </a:rPr>
              <a:t>www</a:t>
            </a:r>
            <a:r>
              <a:rPr lang="sl-SI" sz="2000" u="sng" dirty="0">
                <a:hlinkClick r:id="rId5"/>
              </a:rPr>
              <a:t>.</a:t>
            </a:r>
            <a:r>
              <a:rPr lang="sl-SI" sz="2000" u="sng" dirty="0" err="1">
                <a:hlinkClick r:id="rId5"/>
              </a:rPr>
              <a:t>ung</a:t>
            </a:r>
            <a:r>
              <a:rPr lang="sl-SI" sz="2000" u="sng" dirty="0">
                <a:hlinkClick r:id="rId5"/>
              </a:rPr>
              <a:t>.si</a:t>
            </a:r>
            <a:r>
              <a:rPr lang="sl-SI" sz="2000" dirty="0"/>
              <a:t>.</a:t>
            </a:r>
          </a:p>
          <a:p>
            <a:endParaRPr lang="sl-SI" sz="2000" b="1" dirty="0">
              <a:solidFill>
                <a:srgbClr val="002060"/>
              </a:solidFill>
              <a:effectLst>
                <a:outerShdw blurRad="38100" dist="38100" dir="2700000" algn="tl">
                  <a:srgbClr val="000000">
                    <a:alpha val="43137"/>
                  </a:srgbClr>
                </a:outerShdw>
              </a:effectLst>
            </a:endParaRPr>
          </a:p>
        </p:txBody>
      </p:sp>
      <p:sp>
        <p:nvSpPr>
          <p:cNvPr id="4" name="Pravokotnik 3"/>
          <p:cNvSpPr/>
          <p:nvPr/>
        </p:nvSpPr>
        <p:spPr>
          <a:xfrm>
            <a:off x="782320" y="650855"/>
            <a:ext cx="4572000" cy="1569660"/>
          </a:xfrm>
          <a:prstGeom prst="rect">
            <a:avLst/>
          </a:prstGeom>
        </p:spPr>
        <p:txBody>
          <a:bodyPr>
            <a:spAutoFit/>
          </a:bodyPr>
          <a:lstStyle/>
          <a:p>
            <a:r>
              <a:rPr lang="sl-SI" sz="3200" b="1" i="1" dirty="0">
                <a:solidFill>
                  <a:srgbClr val="002060"/>
                </a:solidFill>
                <a:effectLst>
                  <a:outerShdw blurRad="38100" dist="38100" dir="2700000" algn="tl">
                    <a:srgbClr val="000000">
                      <a:alpha val="43137"/>
                    </a:srgbClr>
                  </a:outerShdw>
                </a:effectLst>
                <a:latin typeface="+mj-lt"/>
              </a:rPr>
              <a:t>OMEJITEV VPISA</a:t>
            </a:r>
            <a:r>
              <a:rPr lang="sl-SI" sz="3200" b="1" i="1" dirty="0">
                <a:latin typeface="+mj-lt"/>
              </a:rPr>
              <a:t/>
            </a:r>
            <a:br>
              <a:rPr lang="sl-SI" sz="3200" b="1" i="1" dirty="0">
                <a:latin typeface="+mj-lt"/>
              </a:rPr>
            </a:br>
            <a:r>
              <a:rPr lang="sl-SI" sz="3200" dirty="0">
                <a:latin typeface="+mj-lt"/>
              </a:rPr>
              <a:t/>
            </a:r>
            <a:br>
              <a:rPr lang="sl-SI" sz="3200" dirty="0">
                <a:latin typeface="+mj-lt"/>
              </a:rPr>
            </a:br>
            <a:endParaRPr lang="sl-SI" sz="3200" dirty="0">
              <a:latin typeface="+mj-lt"/>
            </a:endParaRPr>
          </a:p>
        </p:txBody>
      </p:sp>
    </p:spTree>
    <p:extLst>
      <p:ext uri="{BB962C8B-B14F-4D97-AF65-F5344CB8AC3E}">
        <p14:creationId xmlns:p14="http://schemas.microsoft.com/office/powerpoint/2010/main" val="419969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730" y="438384"/>
            <a:ext cx="7744910" cy="1143000"/>
          </a:xfrm>
        </p:spPr>
        <p:txBody>
          <a:bodyPr>
            <a:normAutofit fontScale="90000"/>
          </a:bodyPr>
          <a:lstStyle/>
          <a:p>
            <a:r>
              <a:rPr lang="sl-SI" sz="3200" b="1" i="1" dirty="0" smtClean="0">
                <a:solidFill>
                  <a:srgbClr val="002060"/>
                </a:solidFill>
                <a:effectLst>
                  <a:outerShdw blurRad="38100" dist="38100" dir="2700000" algn="tl">
                    <a:srgbClr val="000000">
                      <a:alpha val="43137"/>
                    </a:srgbClr>
                  </a:outerShdw>
                </a:effectLst>
              </a:rPr>
              <a:t/>
            </a:r>
            <a:br>
              <a:rPr lang="sl-SI" sz="3200" b="1" i="1" dirty="0" smtClean="0">
                <a:solidFill>
                  <a:srgbClr val="002060"/>
                </a:solidFill>
                <a:effectLst>
                  <a:outerShdw blurRad="38100" dist="38100" dir="2700000" algn="tl">
                    <a:srgbClr val="000000">
                      <a:alpha val="43137"/>
                    </a:srgbClr>
                  </a:outerShdw>
                </a:effectLst>
              </a:rPr>
            </a:br>
            <a:r>
              <a:rPr lang="sl-SI" sz="3600" b="1" i="1" dirty="0" smtClean="0">
                <a:solidFill>
                  <a:srgbClr val="002060"/>
                </a:solidFill>
                <a:effectLst>
                  <a:outerShdw blurRad="38100" dist="38100" dir="2700000" algn="tl">
                    <a:srgbClr val="000000">
                      <a:alpha val="43137"/>
                    </a:srgbClr>
                  </a:outerShdw>
                </a:effectLst>
              </a:rPr>
              <a:t>OMEJENI </a:t>
            </a:r>
            <a:r>
              <a:rPr lang="sl-SI" sz="3600" b="1" i="1" dirty="0">
                <a:solidFill>
                  <a:srgbClr val="002060"/>
                </a:solidFill>
                <a:effectLst>
                  <a:outerShdw blurRad="38100" dist="38100" dir="2700000" algn="tl">
                    <a:srgbClr val="000000">
                      <a:alpha val="43137"/>
                    </a:srgbClr>
                  </a:outerShdw>
                </a:effectLst>
              </a:rPr>
              <a:t>– NEOMEJENI ŠTUDIJSKI PROGRAMI</a:t>
            </a:r>
            <a:endParaRPr lang="sl-SI" sz="3600" i="1" dirty="0">
              <a:solidFill>
                <a:srgbClr val="002060"/>
              </a:solidFill>
            </a:endParaRPr>
          </a:p>
        </p:txBody>
      </p:sp>
      <p:sp>
        <p:nvSpPr>
          <p:cNvPr id="3" name="Ograda vsebine 2"/>
          <p:cNvSpPr>
            <a:spLocks noGrp="1"/>
          </p:cNvSpPr>
          <p:nvPr>
            <p:ph idx="1"/>
          </p:nvPr>
        </p:nvSpPr>
        <p:spPr>
          <a:xfrm>
            <a:off x="426720" y="2108200"/>
            <a:ext cx="8479410" cy="4525963"/>
          </a:xfrm>
        </p:spPr>
        <p:txBody>
          <a:bodyPr/>
          <a:lstStyle/>
          <a:p>
            <a:r>
              <a:rPr lang="sl-SI" sz="2400" b="1" dirty="0" smtClean="0">
                <a:solidFill>
                  <a:srgbClr val="002060"/>
                </a:solidFill>
                <a:latin typeface="Trebuchet MS"/>
                <a:ea typeface="Calibri"/>
                <a:cs typeface="Times New Roman"/>
              </a:rPr>
              <a:t>ČE KANDIDAT KOT PRVO ŽELJO NAVEDE ŠTUDIJSKI PROGRAM </a:t>
            </a:r>
            <a:r>
              <a:rPr lang="sl-SI" sz="2400" b="1" dirty="0" smtClean="0">
                <a:solidFill>
                  <a:srgbClr val="FF0066"/>
                </a:solidFill>
                <a:latin typeface="Trebuchet MS"/>
                <a:ea typeface="Calibri"/>
                <a:cs typeface="Times New Roman"/>
              </a:rPr>
              <a:t>BREZ OMEJITVE VPISA</a:t>
            </a:r>
            <a:r>
              <a:rPr lang="sl-SI" sz="2400" b="1" dirty="0" smtClean="0">
                <a:solidFill>
                  <a:srgbClr val="002060"/>
                </a:solidFill>
                <a:latin typeface="Trebuchet MS"/>
                <a:ea typeface="Calibri"/>
                <a:cs typeface="Times New Roman"/>
              </a:rPr>
              <a:t>, JE NANJ SPREJET, ČE IZPOLNI SPLOŠNE VPISNE POGOJE</a:t>
            </a:r>
          </a:p>
          <a:p>
            <a:endParaRPr lang="sl-SI" sz="2400" b="1" dirty="0">
              <a:solidFill>
                <a:srgbClr val="002060"/>
              </a:solidFill>
              <a:latin typeface="Trebuchet MS"/>
              <a:ea typeface="Calibri"/>
              <a:cs typeface="Times New Roman"/>
            </a:endParaRPr>
          </a:p>
          <a:p>
            <a:r>
              <a:rPr lang="sl-SI" sz="2400" b="1" dirty="0" smtClean="0">
                <a:solidFill>
                  <a:srgbClr val="002060"/>
                </a:solidFill>
              </a:rPr>
              <a:t>PREDNOST PRI RAZVRŠČANJU NA ŠTUDIJSKI PROGRAM BREZ OMEJITVE VPISA IMAJO KANDIDATI, KI SO TA PROGRAM NAVEDLI KOT PRVO ŽELJO</a:t>
            </a:r>
            <a:endParaRPr lang="sl-SI" sz="2400" b="1" dirty="0" smtClean="0">
              <a:solidFill>
                <a:srgbClr val="002060"/>
              </a:solidFill>
              <a:latin typeface="Calibri"/>
              <a:ea typeface="Calibri"/>
              <a:cs typeface="Times New Roman"/>
            </a:endParaRPr>
          </a:p>
          <a:p>
            <a:endParaRPr lang="sl-SI" dirty="0"/>
          </a:p>
        </p:txBody>
      </p:sp>
    </p:spTree>
    <p:extLst>
      <p:ext uri="{BB962C8B-B14F-4D97-AF65-F5344CB8AC3E}">
        <p14:creationId xmlns:p14="http://schemas.microsoft.com/office/powerpoint/2010/main" val="379052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51468" y="434893"/>
            <a:ext cx="8229600" cy="1143000"/>
          </a:xfrm>
        </p:spPr>
        <p:txBody>
          <a:bodyPr/>
          <a:lstStyle/>
          <a:p>
            <a:r>
              <a:rPr lang="sl-SI" sz="3200" b="1" i="1" dirty="0">
                <a:solidFill>
                  <a:srgbClr val="002060"/>
                </a:solidFill>
                <a:effectLst>
                  <a:outerShdw blurRad="38100" dist="38100" dir="2700000" algn="tl">
                    <a:srgbClr val="000000">
                      <a:alpha val="43137"/>
                    </a:srgbClr>
                  </a:outerShdw>
                </a:effectLst>
              </a:rPr>
              <a:t>OMEJENI – NEOMEJENI ŠTUDIJSKI PROGRAMI</a:t>
            </a:r>
            <a:endParaRPr lang="sl-SI" sz="3200" i="1" dirty="0">
              <a:solidFill>
                <a:srgbClr val="002060"/>
              </a:solidFill>
            </a:endParaRPr>
          </a:p>
        </p:txBody>
      </p:sp>
      <p:sp>
        <p:nvSpPr>
          <p:cNvPr id="3" name="Ograda vsebine 2"/>
          <p:cNvSpPr>
            <a:spLocks noGrp="1"/>
          </p:cNvSpPr>
          <p:nvPr>
            <p:ph idx="1"/>
          </p:nvPr>
        </p:nvSpPr>
        <p:spPr>
          <a:xfrm>
            <a:off x="1043492" y="1788160"/>
            <a:ext cx="6777317" cy="4044469"/>
          </a:xfrm>
        </p:spPr>
        <p:txBody>
          <a:bodyPr>
            <a:normAutofit fontScale="92500" lnSpcReduction="10000"/>
          </a:bodyPr>
          <a:lstStyle/>
          <a:p>
            <a:r>
              <a:rPr lang="sl-SI" sz="2400" b="1" dirty="0">
                <a:solidFill>
                  <a:srgbClr val="002060"/>
                </a:solidFill>
                <a:ea typeface="Calibri"/>
                <a:cs typeface="Times New Roman"/>
              </a:rPr>
              <a:t>ČE KANDIDAT KOT PRVO ŽELJO NAVEDE ŠTUDIJSKI PROGRAM Z OMEJITVIJO VPISA, KOT DRUGO ŠTUDIJSKO ŽELJO PA ŠTUDIJSKI PROGRAM BREZ OMEJITVE VPISA, IN ZA ŠTUDIJSKI PROGRAM Z OMEJITVIJO VPISA NE DOSEŽE ZADOSTNEGA ŠTEVILA TOČK (MINIMUMA TOČK), JE NA DRUGO ŽELJO UVRŠČEN, ČE OSTANEJO ŠE PROSTA VPISNA MESTA NA TEM PROGRAMU PO TEM, KO SO SE NA TA PROGRAM NAJPREJ RAZVRSTILI KANDIDATI, KI SO TA PROGRAM NAVEDLI KOT PRVO ŽELJO.</a:t>
            </a:r>
          </a:p>
          <a:p>
            <a:endParaRPr lang="sl-SI" dirty="0"/>
          </a:p>
        </p:txBody>
      </p:sp>
    </p:spTree>
    <p:extLst>
      <p:ext uri="{BB962C8B-B14F-4D97-AF65-F5344CB8AC3E}">
        <p14:creationId xmlns:p14="http://schemas.microsoft.com/office/powerpoint/2010/main" val="3831050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33890" y="355600"/>
            <a:ext cx="7024744" cy="1540744"/>
          </a:xfrm>
        </p:spPr>
        <p:txBody>
          <a:bodyPr/>
          <a:lstStyle/>
          <a:p>
            <a:r>
              <a:rPr lang="sl-SI" altLang="sl-SI" sz="3200" b="1" i="1" dirty="0">
                <a:solidFill>
                  <a:srgbClr val="002060"/>
                </a:solidFill>
                <a:effectLst>
                  <a:outerShdw blurRad="38100" dist="38100" dir="2700000" algn="tl">
                    <a:srgbClr val="000000">
                      <a:alpha val="43137"/>
                    </a:srgbClr>
                  </a:outerShdw>
                </a:effectLst>
              </a:rPr>
              <a:t>Nova struktura študija – 3 stopnje</a:t>
            </a:r>
            <a:endParaRPr lang="sl-SI" sz="32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normAutofit lnSpcReduction="10000"/>
          </a:bodyPr>
          <a:lstStyle/>
          <a:p>
            <a:pPr eaLnBrk="1" hangingPunct="1">
              <a:lnSpc>
                <a:spcPct val="80000"/>
              </a:lnSpc>
              <a:buFontTx/>
              <a:buNone/>
            </a:pPr>
            <a:r>
              <a:rPr lang="sl-SI" altLang="sl-SI" sz="4000" b="1" dirty="0"/>
              <a:t> </a:t>
            </a:r>
            <a:r>
              <a:rPr lang="sl-SI" altLang="sl-SI" sz="1400" b="1" dirty="0"/>
              <a:t>1. (višja) stopnja                                        </a:t>
            </a:r>
            <a:r>
              <a:rPr lang="sl-SI" altLang="sl-SI" sz="1400" b="1" dirty="0">
                <a:solidFill>
                  <a:srgbClr val="FF9933"/>
                </a:solidFill>
              </a:rPr>
              <a:t>INŽENIR….., EKONOMIST, </a:t>
            </a:r>
          </a:p>
          <a:p>
            <a:pPr eaLnBrk="1" hangingPunct="1">
              <a:lnSpc>
                <a:spcPct val="80000"/>
              </a:lnSpc>
              <a:buFontTx/>
              <a:buNone/>
            </a:pPr>
            <a:r>
              <a:rPr lang="sl-SI" altLang="sl-SI" sz="1400" b="1" dirty="0"/>
              <a:t>            </a:t>
            </a:r>
            <a:r>
              <a:rPr lang="sl-SI" altLang="sl-SI" sz="1400" dirty="0"/>
              <a:t>(2 leti)                                                     </a:t>
            </a:r>
            <a:r>
              <a:rPr lang="sl-SI" altLang="sl-SI" sz="1400" b="1" dirty="0">
                <a:solidFill>
                  <a:srgbClr val="FF9933"/>
                </a:solidFill>
              </a:rPr>
              <a:t>POSLOVNI SEKRETAR</a:t>
            </a:r>
            <a:r>
              <a:rPr lang="sl-SI" altLang="sl-SI" sz="1400" dirty="0" smtClean="0"/>
              <a:t>…</a:t>
            </a:r>
          </a:p>
          <a:p>
            <a:pPr eaLnBrk="1" hangingPunct="1">
              <a:lnSpc>
                <a:spcPct val="80000"/>
              </a:lnSpc>
              <a:buFontTx/>
              <a:buNone/>
            </a:pPr>
            <a:endParaRPr lang="sl-SI" altLang="sl-SI" sz="1400" dirty="0"/>
          </a:p>
          <a:p>
            <a:pPr eaLnBrk="1" hangingPunct="1">
              <a:lnSpc>
                <a:spcPct val="80000"/>
              </a:lnSpc>
              <a:buFontTx/>
              <a:buNone/>
            </a:pPr>
            <a:r>
              <a:rPr lang="sl-SI" altLang="sl-SI" sz="1400" b="1" dirty="0"/>
              <a:t>   </a:t>
            </a:r>
            <a:r>
              <a:rPr lang="sl-SI" altLang="sl-SI" sz="1400" b="1" dirty="0" smtClean="0"/>
              <a:t>1</a:t>
            </a:r>
            <a:r>
              <a:rPr lang="sl-SI" altLang="sl-SI" sz="1400" b="1" dirty="0"/>
              <a:t>. (diplomska) stopnja</a:t>
            </a:r>
            <a:r>
              <a:rPr lang="sl-SI" altLang="sl-SI" sz="1400" b="1" dirty="0">
                <a:solidFill>
                  <a:srgbClr val="000000"/>
                </a:solidFill>
              </a:rPr>
              <a:t>                              </a:t>
            </a:r>
            <a:r>
              <a:rPr lang="sl-SI" altLang="sl-SI" sz="1400" b="1" dirty="0">
                <a:solidFill>
                  <a:srgbClr val="FF9900"/>
                </a:solidFill>
              </a:rPr>
              <a:t>DIPLOMANT</a:t>
            </a:r>
          </a:p>
          <a:p>
            <a:pPr eaLnBrk="1" hangingPunct="1">
              <a:lnSpc>
                <a:spcPct val="80000"/>
              </a:lnSpc>
              <a:buFontTx/>
              <a:buNone/>
            </a:pPr>
            <a:r>
              <a:rPr lang="sl-SI" altLang="sl-SI" sz="1400" b="1" dirty="0">
                <a:solidFill>
                  <a:srgbClr val="000000"/>
                </a:solidFill>
              </a:rPr>
              <a:t>           </a:t>
            </a:r>
            <a:r>
              <a:rPr lang="sl-SI" altLang="sl-SI" sz="1400" dirty="0"/>
              <a:t>(3-4 leta)				    diplomirani ….. (UN ali VS</a:t>
            </a:r>
            <a:r>
              <a:rPr lang="sl-SI" altLang="sl-SI" sz="1400" dirty="0" smtClean="0"/>
              <a:t>)</a:t>
            </a:r>
          </a:p>
          <a:p>
            <a:pPr eaLnBrk="1" hangingPunct="1">
              <a:lnSpc>
                <a:spcPct val="80000"/>
              </a:lnSpc>
              <a:buFontTx/>
              <a:buNone/>
            </a:pPr>
            <a:endParaRPr lang="sl-SI" altLang="sl-SI" sz="1400" dirty="0"/>
          </a:p>
          <a:p>
            <a:pPr eaLnBrk="1" hangingPunct="1">
              <a:lnSpc>
                <a:spcPct val="80000"/>
              </a:lnSpc>
              <a:buFontTx/>
              <a:buNone/>
            </a:pPr>
            <a:endParaRPr lang="sl-SI" altLang="sl-SI" sz="1400" dirty="0"/>
          </a:p>
          <a:p>
            <a:pPr eaLnBrk="1" hangingPunct="1">
              <a:lnSpc>
                <a:spcPct val="80000"/>
              </a:lnSpc>
              <a:buFontTx/>
              <a:buNone/>
            </a:pPr>
            <a:r>
              <a:rPr lang="sl-SI" altLang="sl-SI" sz="1400" dirty="0">
                <a:solidFill>
                  <a:srgbClr val="000000"/>
                </a:solidFill>
              </a:rPr>
              <a:t>     </a:t>
            </a:r>
          </a:p>
          <a:p>
            <a:pPr eaLnBrk="1" hangingPunct="1">
              <a:lnSpc>
                <a:spcPct val="80000"/>
              </a:lnSpc>
              <a:buFontTx/>
              <a:buNone/>
            </a:pPr>
            <a:r>
              <a:rPr lang="sl-SI" altLang="sl-SI" sz="1400" dirty="0">
                <a:solidFill>
                  <a:srgbClr val="000000"/>
                </a:solidFill>
              </a:rPr>
              <a:t>    </a:t>
            </a:r>
            <a:r>
              <a:rPr lang="sl-SI" altLang="sl-SI" sz="1400" b="1" dirty="0" smtClean="0"/>
              <a:t>2</a:t>
            </a:r>
            <a:r>
              <a:rPr lang="sl-SI" altLang="sl-SI" sz="1400" b="1" dirty="0"/>
              <a:t>. (magistrska) stopnja</a:t>
            </a:r>
            <a:r>
              <a:rPr lang="sl-SI" altLang="sl-SI" sz="1400" b="1" dirty="0">
                <a:solidFill>
                  <a:srgbClr val="000000"/>
                </a:solidFill>
              </a:rPr>
              <a:t>                              </a:t>
            </a:r>
            <a:r>
              <a:rPr lang="sl-SI" altLang="sl-SI" sz="1400" b="1" dirty="0">
                <a:solidFill>
                  <a:srgbClr val="FF9900"/>
                </a:solidFill>
              </a:rPr>
              <a:t>MAGISTER</a:t>
            </a:r>
          </a:p>
          <a:p>
            <a:pPr eaLnBrk="1" hangingPunct="1">
              <a:lnSpc>
                <a:spcPct val="80000"/>
              </a:lnSpc>
              <a:buFontTx/>
              <a:buNone/>
            </a:pPr>
            <a:r>
              <a:rPr lang="sl-SI" altLang="sl-SI" sz="1400" b="1" dirty="0">
                <a:solidFill>
                  <a:srgbClr val="000000"/>
                </a:solidFill>
              </a:rPr>
              <a:t>           </a:t>
            </a:r>
            <a:r>
              <a:rPr lang="sl-SI" altLang="sl-SI" sz="1400" dirty="0"/>
              <a:t>(1-2 leti)</a:t>
            </a:r>
            <a:r>
              <a:rPr lang="sl-SI" altLang="sl-SI" sz="1400" b="1" dirty="0">
                <a:solidFill>
                  <a:srgbClr val="000000"/>
                </a:solidFill>
              </a:rPr>
              <a:t>                                                   </a:t>
            </a:r>
            <a:r>
              <a:rPr lang="sl-SI" altLang="sl-SI" sz="1400" b="1" dirty="0" smtClean="0">
                <a:solidFill>
                  <a:srgbClr val="000000"/>
                </a:solidFill>
              </a:rPr>
              <a:t> </a:t>
            </a:r>
            <a:r>
              <a:rPr lang="sl-SI" altLang="sl-SI" sz="1400" b="1" dirty="0">
                <a:solidFill>
                  <a:srgbClr val="FF9900"/>
                </a:solidFill>
              </a:rPr>
              <a:t>STROKE</a:t>
            </a:r>
            <a:r>
              <a:rPr lang="sl-SI" altLang="sl-SI" sz="1400" b="1" dirty="0">
                <a:solidFill>
                  <a:schemeClr val="hlink"/>
                </a:solidFill>
              </a:rPr>
              <a:t> </a:t>
            </a:r>
            <a:endParaRPr lang="sl-SI" altLang="sl-SI" sz="1400" b="1" dirty="0" smtClean="0">
              <a:solidFill>
                <a:schemeClr val="hlink"/>
              </a:solidFill>
            </a:endParaRPr>
          </a:p>
          <a:p>
            <a:pPr eaLnBrk="1" hangingPunct="1">
              <a:lnSpc>
                <a:spcPct val="80000"/>
              </a:lnSpc>
              <a:buFontTx/>
              <a:buNone/>
            </a:pPr>
            <a:endParaRPr lang="sl-SI" altLang="sl-SI" sz="1400" b="1" dirty="0">
              <a:solidFill>
                <a:schemeClr val="hlink"/>
              </a:solidFill>
            </a:endParaRPr>
          </a:p>
          <a:p>
            <a:pPr eaLnBrk="1" hangingPunct="1">
              <a:lnSpc>
                <a:spcPct val="80000"/>
              </a:lnSpc>
              <a:buFontTx/>
              <a:buNone/>
            </a:pPr>
            <a:endParaRPr lang="sl-SI" altLang="sl-SI" sz="1400" b="1" dirty="0">
              <a:solidFill>
                <a:schemeClr val="hlink"/>
              </a:solidFill>
            </a:endParaRPr>
          </a:p>
          <a:p>
            <a:pPr eaLnBrk="1" hangingPunct="1">
              <a:lnSpc>
                <a:spcPct val="80000"/>
              </a:lnSpc>
              <a:buFontTx/>
              <a:buNone/>
            </a:pPr>
            <a:r>
              <a:rPr lang="sl-SI" altLang="sl-SI" sz="1400" b="1" dirty="0">
                <a:solidFill>
                  <a:schemeClr val="hlink"/>
                </a:solidFill>
              </a:rPr>
              <a:t>     						</a:t>
            </a:r>
            <a:endParaRPr lang="sl-SI" altLang="sl-SI" sz="1400" b="1" dirty="0"/>
          </a:p>
          <a:p>
            <a:pPr eaLnBrk="1" hangingPunct="1">
              <a:lnSpc>
                <a:spcPct val="80000"/>
              </a:lnSpc>
              <a:buFontTx/>
              <a:buNone/>
            </a:pPr>
            <a:r>
              <a:rPr lang="sl-SI" altLang="sl-SI" sz="1400" b="1" dirty="0">
                <a:solidFill>
                  <a:schemeClr val="hlink"/>
                </a:solidFill>
              </a:rPr>
              <a:t>     </a:t>
            </a:r>
            <a:r>
              <a:rPr lang="sl-SI" altLang="sl-SI" sz="1400" b="1" dirty="0"/>
              <a:t>3. (doktorska) stopnja                                   </a:t>
            </a:r>
            <a:r>
              <a:rPr lang="sl-SI" altLang="sl-SI" sz="1400" b="1" dirty="0">
                <a:solidFill>
                  <a:srgbClr val="FF9900"/>
                </a:solidFill>
              </a:rPr>
              <a:t>DOKTOR</a:t>
            </a:r>
          </a:p>
          <a:p>
            <a:pPr eaLnBrk="1" hangingPunct="1">
              <a:lnSpc>
                <a:spcPct val="80000"/>
              </a:lnSpc>
              <a:buFontTx/>
              <a:buNone/>
            </a:pPr>
            <a:r>
              <a:rPr lang="sl-SI" altLang="sl-SI" sz="1400" dirty="0"/>
              <a:t>           (3 leta)</a:t>
            </a:r>
            <a:endParaRPr lang="sl-SI" sz="1400" dirty="0"/>
          </a:p>
        </p:txBody>
      </p:sp>
    </p:spTree>
    <p:extLst>
      <p:ext uri="{BB962C8B-B14F-4D97-AF65-F5344CB8AC3E}">
        <p14:creationId xmlns:p14="http://schemas.microsoft.com/office/powerpoint/2010/main" val="40222410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2403433"/>
          </a:xfrm>
        </p:spPr>
        <p:txBody>
          <a:bodyPr>
            <a:noAutofit/>
          </a:bodyPr>
          <a:lstStyle/>
          <a:p>
            <a:pPr algn="ctr"/>
            <a:r>
              <a:rPr lang="sl-SI" sz="8000" dirty="0" smtClean="0"/>
              <a:t>PRIMERI !</a:t>
            </a:r>
            <a:endParaRPr lang="sl-SI" sz="8000" dirty="0"/>
          </a:p>
        </p:txBody>
      </p:sp>
      <p:sp>
        <p:nvSpPr>
          <p:cNvPr id="3" name="Ograda vsebine 2"/>
          <p:cNvSpPr>
            <a:spLocks noGrp="1"/>
          </p:cNvSpPr>
          <p:nvPr>
            <p:ph idx="1"/>
          </p:nvPr>
        </p:nvSpPr>
        <p:spPr>
          <a:xfrm>
            <a:off x="1026714" y="2600489"/>
            <a:ext cx="6777317" cy="1627563"/>
          </a:xfrm>
        </p:spPr>
        <p:txBody>
          <a:bodyPr/>
          <a:lstStyle/>
          <a:p>
            <a:endParaRPr lang="sl-SI" dirty="0"/>
          </a:p>
        </p:txBody>
      </p:sp>
    </p:spTree>
    <p:extLst>
      <p:ext uri="{BB962C8B-B14F-4D97-AF65-F5344CB8AC3E}">
        <p14:creationId xmlns:p14="http://schemas.microsoft.com/office/powerpoint/2010/main" val="18684015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91850" y="103006"/>
            <a:ext cx="8229600" cy="792088"/>
          </a:xfrm>
        </p:spPr>
        <p:txBody>
          <a:bodyPr/>
          <a:lstStyle/>
          <a:p>
            <a:r>
              <a:rPr lang="sl-SI" sz="3200" b="1" i="1" dirty="0">
                <a:solidFill>
                  <a:srgbClr val="002060"/>
                </a:solidFill>
                <a:effectLst>
                  <a:outerShdw blurRad="38100" dist="38100" dir="2700000" algn="tl">
                    <a:srgbClr val="000000">
                      <a:alpha val="43137"/>
                    </a:srgbClr>
                  </a:outerShdw>
                </a:effectLst>
              </a:rPr>
              <a:t>KAKO IZPOLNIM </a:t>
            </a:r>
            <a:r>
              <a:rPr lang="sl-SI" sz="3200" b="1" i="1" dirty="0" smtClean="0">
                <a:solidFill>
                  <a:srgbClr val="002060"/>
                </a:solidFill>
                <a:effectLst>
                  <a:outerShdw blurRad="38100" dist="38100" dir="2700000" algn="tl">
                    <a:srgbClr val="000000">
                      <a:alpha val="43137"/>
                    </a:srgbClr>
                  </a:outerShdw>
                </a:effectLst>
              </a:rPr>
              <a:t>PRIJAVO ???</a:t>
            </a:r>
            <a:endParaRPr lang="sl-SI" sz="3200" i="1" dirty="0">
              <a:solidFill>
                <a:srgbClr val="002060"/>
              </a:solidFill>
              <a:effectLst>
                <a:outerShdw blurRad="38100" dist="38100" dir="2700000" algn="tl">
                  <a:srgbClr val="000000">
                    <a:alpha val="43137"/>
                  </a:srgbClr>
                </a:outerShdw>
              </a:effectLst>
            </a:endParaRPr>
          </a:p>
        </p:txBody>
      </p:sp>
      <p:sp>
        <p:nvSpPr>
          <p:cNvPr id="6" name="PoljeZBesedilom 5"/>
          <p:cNvSpPr txBox="1"/>
          <p:nvPr/>
        </p:nvSpPr>
        <p:spPr>
          <a:xfrm>
            <a:off x="284333" y="961530"/>
            <a:ext cx="2790443"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IGOR B</a:t>
            </a:r>
            <a:r>
              <a:rPr lang="sl-SI" b="1" dirty="0" smtClean="0">
                <a:solidFill>
                  <a:srgbClr val="002060"/>
                </a:solidFill>
              </a:rPr>
              <a:t>.</a:t>
            </a:r>
          </a:p>
          <a:p>
            <a:r>
              <a:rPr lang="sl-SI" sz="1600" dirty="0" smtClean="0">
                <a:solidFill>
                  <a:srgbClr val="002060"/>
                </a:solidFill>
              </a:rPr>
              <a:t>3. letnik = 2</a:t>
            </a:r>
          </a:p>
          <a:p>
            <a:r>
              <a:rPr lang="sl-SI" sz="1600" dirty="0" smtClean="0">
                <a:solidFill>
                  <a:srgbClr val="002060"/>
                </a:solidFill>
              </a:rPr>
              <a:t>4. letnik = 2</a:t>
            </a:r>
          </a:p>
          <a:p>
            <a:r>
              <a:rPr lang="sl-SI" sz="1600" dirty="0" smtClean="0">
                <a:solidFill>
                  <a:srgbClr val="002060"/>
                </a:solidFill>
              </a:rPr>
              <a:t>Matura = 10 točk </a:t>
            </a:r>
            <a:r>
              <a:rPr lang="sl-SI" sz="1600" dirty="0" smtClean="0">
                <a:solidFill>
                  <a:srgbClr val="FF0066"/>
                </a:solidFill>
              </a:rPr>
              <a:t>=&gt; 40točk</a:t>
            </a:r>
          </a:p>
        </p:txBody>
      </p:sp>
      <p:sp>
        <p:nvSpPr>
          <p:cNvPr id="7" name="PoljeZBesedilom 6"/>
          <p:cNvSpPr txBox="1"/>
          <p:nvPr/>
        </p:nvSpPr>
        <p:spPr>
          <a:xfrm>
            <a:off x="5062195" y="970958"/>
            <a:ext cx="2667784"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PETRA K</a:t>
            </a:r>
            <a:r>
              <a:rPr lang="sl-SI" b="1" dirty="0" smtClean="0">
                <a:solidFill>
                  <a:srgbClr val="002060"/>
                </a:solidFill>
              </a:rPr>
              <a:t>.</a:t>
            </a:r>
          </a:p>
          <a:p>
            <a:r>
              <a:rPr lang="sl-SI" sz="1600" dirty="0" smtClean="0">
                <a:solidFill>
                  <a:srgbClr val="002060"/>
                </a:solidFill>
              </a:rPr>
              <a:t>3. letnik = 3</a:t>
            </a:r>
          </a:p>
          <a:p>
            <a:r>
              <a:rPr lang="sl-SI" sz="1600" dirty="0" smtClean="0">
                <a:solidFill>
                  <a:srgbClr val="002060"/>
                </a:solidFill>
              </a:rPr>
              <a:t>4. letnik = 4</a:t>
            </a:r>
          </a:p>
          <a:p>
            <a:r>
              <a:rPr lang="sl-SI" sz="1600" dirty="0" smtClean="0">
                <a:solidFill>
                  <a:srgbClr val="002060"/>
                </a:solidFill>
              </a:rPr>
              <a:t>Matura = 20 točk </a:t>
            </a:r>
            <a:r>
              <a:rPr lang="sl-SI" sz="1600" dirty="0" smtClean="0">
                <a:solidFill>
                  <a:srgbClr val="FF0066"/>
                </a:solidFill>
              </a:rPr>
              <a:t>=&gt; 76točk</a:t>
            </a:r>
          </a:p>
        </p:txBody>
      </p:sp>
      <p:sp>
        <p:nvSpPr>
          <p:cNvPr id="11" name="Dokument 10"/>
          <p:cNvSpPr/>
          <p:nvPr/>
        </p:nvSpPr>
        <p:spPr>
          <a:xfrm>
            <a:off x="284333" y="2340991"/>
            <a:ext cx="3891741" cy="128833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Logistika </a:t>
            </a:r>
            <a:r>
              <a:rPr lang="sl-SI" dirty="0" err="1" smtClean="0">
                <a:solidFill>
                  <a:srgbClr val="FFC000"/>
                </a:solidFill>
              </a:rPr>
              <a:t>sist</a:t>
            </a:r>
            <a:r>
              <a:rPr lang="sl-SI" dirty="0" smtClean="0">
                <a:solidFill>
                  <a:srgbClr val="FFC000"/>
                </a:solidFill>
              </a:rPr>
              <a:t>. </a:t>
            </a:r>
            <a:r>
              <a:rPr lang="sl-SI" dirty="0" err="1" smtClean="0">
                <a:solidFill>
                  <a:srgbClr val="FFC000"/>
                </a:solidFill>
              </a:rPr>
              <a:t>UN</a:t>
            </a:r>
            <a:r>
              <a:rPr lang="sl-SI" dirty="0" smtClean="0">
                <a:solidFill>
                  <a:srgbClr val="FFC000"/>
                </a:solidFill>
              </a:rPr>
              <a:t> – </a:t>
            </a:r>
            <a:r>
              <a:rPr lang="sl-SI" dirty="0" err="1" smtClean="0">
                <a:solidFill>
                  <a:srgbClr val="FFC000"/>
                </a:solidFill>
              </a:rPr>
              <a:t>UMB</a:t>
            </a:r>
            <a:r>
              <a:rPr lang="sl-SI" dirty="0" smtClean="0">
                <a:solidFill>
                  <a:srgbClr val="FFC000"/>
                </a:solidFill>
              </a:rPr>
              <a:t> (100 mest)</a:t>
            </a:r>
          </a:p>
          <a:p>
            <a:pPr algn="ctr"/>
            <a:r>
              <a:rPr lang="sl-SI" dirty="0" smtClean="0">
                <a:solidFill>
                  <a:srgbClr val="FFC000"/>
                </a:solidFill>
              </a:rPr>
              <a:t>(NEOMEJEN, 95 sprejetih)</a:t>
            </a:r>
            <a:endParaRPr lang="sl-SI" dirty="0"/>
          </a:p>
        </p:txBody>
      </p:sp>
      <p:sp>
        <p:nvSpPr>
          <p:cNvPr id="12" name="Dokument 11"/>
          <p:cNvSpPr/>
          <p:nvPr/>
        </p:nvSpPr>
        <p:spPr>
          <a:xfrm>
            <a:off x="4700830" y="2312710"/>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Medicina </a:t>
            </a:r>
            <a:r>
              <a:rPr lang="sl-SI" dirty="0" err="1" smtClean="0">
                <a:solidFill>
                  <a:srgbClr val="FFC000"/>
                </a:solidFill>
              </a:rPr>
              <a:t>UN</a:t>
            </a:r>
            <a:r>
              <a:rPr lang="sl-SI" dirty="0" smtClean="0">
                <a:solidFill>
                  <a:srgbClr val="FFC000"/>
                </a:solidFill>
              </a:rPr>
              <a:t> - ULJ (96 mest)</a:t>
            </a:r>
            <a:r>
              <a:rPr lang="sl-SI" dirty="0" smtClean="0"/>
              <a:t>	</a:t>
            </a:r>
          </a:p>
          <a:p>
            <a:pPr algn="ctr"/>
            <a:r>
              <a:rPr lang="sl-SI" dirty="0" smtClean="0">
                <a:solidFill>
                  <a:srgbClr val="FFC000"/>
                </a:solidFill>
              </a:rPr>
              <a:t>(OMEJEN min 83 točk,)</a:t>
            </a:r>
            <a:endParaRPr lang="sl-SI" dirty="0">
              <a:solidFill>
                <a:srgbClr val="FFC000"/>
              </a:solidFill>
            </a:endParaRPr>
          </a:p>
        </p:txBody>
      </p:sp>
      <p:sp>
        <p:nvSpPr>
          <p:cNvPr id="13" name="Dokument 12"/>
          <p:cNvSpPr/>
          <p:nvPr/>
        </p:nvSpPr>
        <p:spPr>
          <a:xfrm>
            <a:off x="4700830" y="3734586"/>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2. ŽELJA</a:t>
            </a:r>
          </a:p>
          <a:p>
            <a:pPr algn="ctr"/>
            <a:r>
              <a:rPr lang="sl-SI" dirty="0" smtClean="0">
                <a:solidFill>
                  <a:srgbClr val="FFC000"/>
                </a:solidFill>
              </a:rPr>
              <a:t>Logistika sistemov </a:t>
            </a:r>
            <a:r>
              <a:rPr lang="sl-SI" dirty="0" err="1" smtClean="0">
                <a:solidFill>
                  <a:srgbClr val="FFC000"/>
                </a:solidFill>
              </a:rPr>
              <a:t>UN</a:t>
            </a:r>
            <a:r>
              <a:rPr lang="sl-SI" dirty="0">
                <a:solidFill>
                  <a:srgbClr val="FFC000"/>
                </a:solidFill>
              </a:rPr>
              <a:t> </a:t>
            </a:r>
            <a:r>
              <a:rPr lang="sl-SI" dirty="0" smtClean="0">
                <a:solidFill>
                  <a:srgbClr val="FFC000"/>
                </a:solidFill>
              </a:rPr>
              <a:t>(5 mest)</a:t>
            </a:r>
          </a:p>
          <a:p>
            <a:pPr algn="ctr"/>
            <a:r>
              <a:rPr lang="sl-SI" dirty="0" smtClean="0">
                <a:solidFill>
                  <a:srgbClr val="FFC000"/>
                </a:solidFill>
              </a:rPr>
              <a:t>(OMEJEN z 2. in 3. željo, min 79 )	</a:t>
            </a:r>
            <a:endParaRPr lang="sl-SI" dirty="0">
              <a:solidFill>
                <a:srgbClr val="FFC000"/>
              </a:solidFill>
            </a:endParaRPr>
          </a:p>
        </p:txBody>
      </p:sp>
      <p:sp>
        <p:nvSpPr>
          <p:cNvPr id="14" name="Dokument 13"/>
          <p:cNvSpPr/>
          <p:nvPr/>
        </p:nvSpPr>
        <p:spPr>
          <a:xfrm>
            <a:off x="4700829" y="5195740"/>
            <a:ext cx="4094379"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3. ŽELJA</a:t>
            </a:r>
          </a:p>
          <a:p>
            <a:pPr algn="ctr"/>
            <a:r>
              <a:rPr lang="sl-SI" dirty="0" smtClean="0">
                <a:solidFill>
                  <a:srgbClr val="FFC000"/>
                </a:solidFill>
              </a:rPr>
              <a:t>ZDRAV. NEGA </a:t>
            </a:r>
            <a:r>
              <a:rPr lang="sl-SI" dirty="0" err="1" smtClean="0">
                <a:solidFill>
                  <a:srgbClr val="FFC000"/>
                </a:solidFill>
              </a:rPr>
              <a:t>VS</a:t>
            </a:r>
            <a:r>
              <a:rPr lang="sl-SI" dirty="0" smtClean="0">
                <a:solidFill>
                  <a:srgbClr val="FFC000"/>
                </a:solidFill>
              </a:rPr>
              <a:t> </a:t>
            </a:r>
            <a:r>
              <a:rPr lang="sl-SI" dirty="0" err="1" smtClean="0">
                <a:solidFill>
                  <a:srgbClr val="FFC000"/>
                </a:solidFill>
              </a:rPr>
              <a:t>UNP</a:t>
            </a:r>
            <a:r>
              <a:rPr lang="sl-SI" dirty="0" smtClean="0">
                <a:solidFill>
                  <a:srgbClr val="FFC000"/>
                </a:solidFill>
              </a:rPr>
              <a:t>(60 mest)</a:t>
            </a:r>
          </a:p>
          <a:p>
            <a:pPr algn="ctr"/>
            <a:r>
              <a:rPr lang="sl-SI" dirty="0" smtClean="0">
                <a:solidFill>
                  <a:srgbClr val="FFC000"/>
                </a:solidFill>
              </a:rPr>
              <a:t>(OMEJEN; min 69 točk)</a:t>
            </a:r>
            <a:endParaRPr lang="sl-SI" dirty="0"/>
          </a:p>
        </p:txBody>
      </p:sp>
      <p:sp>
        <p:nvSpPr>
          <p:cNvPr id="21" name="Puščica dol 20"/>
          <p:cNvSpPr/>
          <p:nvPr/>
        </p:nvSpPr>
        <p:spPr>
          <a:xfrm>
            <a:off x="8129046" y="4826524"/>
            <a:ext cx="277266" cy="235670"/>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2" name="Zlomljena puščica 21"/>
          <p:cNvSpPr/>
          <p:nvPr/>
        </p:nvSpPr>
        <p:spPr>
          <a:xfrm rot="5400000">
            <a:off x="7824963" y="1280483"/>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3" name="Zlomljena puščica 22"/>
          <p:cNvSpPr/>
          <p:nvPr/>
        </p:nvSpPr>
        <p:spPr>
          <a:xfrm rot="5400000">
            <a:off x="3250684" y="12804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4" name="Puščica dol 23"/>
          <p:cNvSpPr/>
          <p:nvPr/>
        </p:nvSpPr>
        <p:spPr>
          <a:xfrm>
            <a:off x="8250809" y="3337090"/>
            <a:ext cx="311007" cy="311086"/>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7" name="Elipsa 26"/>
          <p:cNvSpPr/>
          <p:nvPr/>
        </p:nvSpPr>
        <p:spPr>
          <a:xfrm>
            <a:off x="152400" y="2273458"/>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9" name="Elipsa 28"/>
          <p:cNvSpPr/>
          <p:nvPr/>
        </p:nvSpPr>
        <p:spPr>
          <a:xfrm>
            <a:off x="4658412" y="5062194"/>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35" name="Ukrivljen povezovalnik 34"/>
          <p:cNvCxnSpPr/>
          <p:nvPr/>
        </p:nvCxnSpPr>
        <p:spPr>
          <a:xfrm>
            <a:off x="3249969" y="3102206"/>
            <a:ext cx="4229382" cy="1216842"/>
          </a:xfrm>
          <a:prstGeom prst="curvedConnector3">
            <a:avLst>
              <a:gd name="adj1" fmla="val 33283"/>
            </a:avLst>
          </a:prstGeom>
          <a:ln w="47625">
            <a:solidFill>
              <a:srgbClr val="FF0066"/>
            </a:solidFill>
            <a:tailEnd type="stealth"/>
          </a:ln>
        </p:spPr>
        <p:style>
          <a:lnRef idx="1">
            <a:schemeClr val="accent1"/>
          </a:lnRef>
          <a:fillRef idx="0">
            <a:schemeClr val="accent1"/>
          </a:fillRef>
          <a:effectRef idx="0">
            <a:schemeClr val="accent1"/>
          </a:effectRef>
          <a:fontRef idx="minor">
            <a:schemeClr val="tx1"/>
          </a:fontRef>
        </p:style>
      </p:cxnSp>
      <p:cxnSp>
        <p:nvCxnSpPr>
          <p:cNvPr id="42" name="Raven povezovalnik 41"/>
          <p:cNvCxnSpPr/>
          <p:nvPr/>
        </p:nvCxnSpPr>
        <p:spPr>
          <a:xfrm flipH="1">
            <a:off x="4553146" y="2161859"/>
            <a:ext cx="4166648" cy="3183139"/>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44" name="Raven povezovalnik 43"/>
          <p:cNvCxnSpPr/>
          <p:nvPr/>
        </p:nvCxnSpPr>
        <p:spPr>
          <a:xfrm>
            <a:off x="4854804" y="2273458"/>
            <a:ext cx="4053526" cy="3071540"/>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945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arn(inVertical)">
                                      <p:cBhvr>
                                        <p:cTn id="10" dur="5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Vertical)">
                                      <p:cBhvr>
                                        <p:cTn id="21" dur="500"/>
                                        <p:tgtEl>
                                          <p:spTgt spid="2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arn(inVertical)">
                                      <p:cBhvr>
                                        <p:cTn id="24" dur="500"/>
                                        <p:tgtEl>
                                          <p:spTgt spid="24"/>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barn(inVertical)">
                                      <p:cBhvr>
                                        <p:cTn id="33" dur="500"/>
                                        <p:tgtEl>
                                          <p:spTgt spid="21"/>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barn(inVertical)">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barn(inVertical)">
                                      <p:cBhvr>
                                        <p:cTn id="46" dur="500"/>
                                        <p:tgtEl>
                                          <p:spTgt spid="29"/>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barn(inVertical)">
                                      <p:cBhvr>
                                        <p:cTn id="51" dur="500"/>
                                        <p:tgtEl>
                                          <p:spTgt spid="3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nodeType="clickEffect">
                                  <p:stCondLst>
                                    <p:cond delay="0"/>
                                  </p:stCondLst>
                                  <p:childTnLst>
                                    <p:animEffect transition="out" filter="fade">
                                      <p:cBhvr>
                                        <p:cTn id="55" dur="500"/>
                                        <p:tgtEl>
                                          <p:spTgt spid="35"/>
                                        </p:tgtEl>
                                      </p:cBhvr>
                                    </p:animEffect>
                                    <p:set>
                                      <p:cBhvr>
                                        <p:cTn id="56" dur="1" fill="hold">
                                          <p:stCondLst>
                                            <p:cond delay="499"/>
                                          </p:stCondLst>
                                        </p:cTn>
                                        <p:tgtEl>
                                          <p:spTgt spid="35"/>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1" nodeType="clickEffect">
                                  <p:stCondLst>
                                    <p:cond delay="0"/>
                                  </p:stCondLst>
                                  <p:childTnLst>
                                    <p:animEffect transition="out" filter="fade">
                                      <p:cBhvr>
                                        <p:cTn id="60" dur="500"/>
                                        <p:tgtEl>
                                          <p:spTgt spid="29"/>
                                        </p:tgtEl>
                                      </p:cBhvr>
                                    </p:animEffect>
                                    <p:set>
                                      <p:cBhvr>
                                        <p:cTn id="61" dur="1" fill="hold">
                                          <p:stCondLst>
                                            <p:cond delay="499"/>
                                          </p:stCondLst>
                                        </p:cTn>
                                        <p:tgtEl>
                                          <p:spTgt spid="29"/>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 presetClass="exit" presetSubtype="0" fill="hold" grpId="1" nodeType="clickEffect">
                                  <p:stCondLst>
                                    <p:cond delay="0"/>
                                  </p:stCondLst>
                                  <p:childTnLst>
                                    <p:set>
                                      <p:cBhvr>
                                        <p:cTn id="65" dur="1" fill="hold">
                                          <p:stCondLst>
                                            <p:cond delay="0"/>
                                          </p:stCondLst>
                                        </p:cTn>
                                        <p:tgtEl>
                                          <p:spTgt spid="14"/>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nodeType="clickEffect">
                                  <p:stCondLst>
                                    <p:cond delay="0"/>
                                  </p:stCondLst>
                                  <p:childTnLst>
                                    <p:set>
                                      <p:cBhvr>
                                        <p:cTn id="69" dur="1" fill="hold">
                                          <p:stCondLst>
                                            <p:cond delay="0"/>
                                          </p:stCondLst>
                                        </p:cTn>
                                        <p:tgtEl>
                                          <p:spTgt spid="44"/>
                                        </p:tgtEl>
                                        <p:attrNameLst>
                                          <p:attrName>style.visibility</p:attrName>
                                        </p:attrNameLst>
                                      </p:cBhvr>
                                      <p:to>
                                        <p:strVal val="visible"/>
                                      </p:to>
                                    </p:set>
                                    <p:animEffect transition="in" filter="barn(inVertical)">
                                      <p:cBhvr>
                                        <p:cTn id="70" dur="500"/>
                                        <p:tgtEl>
                                          <p:spTgt spid="44"/>
                                        </p:tgtEl>
                                      </p:cBhvr>
                                    </p:animEffect>
                                  </p:childTnLst>
                                </p:cTn>
                              </p:par>
                              <p:par>
                                <p:cTn id="71" presetID="16" presetClass="entr" presetSubtype="21" fill="hold" nodeType="with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barn(inVertical)">
                                      <p:cBhvr>
                                        <p:cTn id="73"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14" grpId="0" animBg="1"/>
      <p:bldP spid="14" grpId="1" animBg="1"/>
      <p:bldP spid="21" grpId="0" animBg="1"/>
      <p:bldP spid="22" grpId="0" animBg="1"/>
      <p:bldP spid="23" grpId="0" animBg="1"/>
      <p:bldP spid="24" grpId="0" animBg="1"/>
      <p:bldP spid="27" grpId="0" animBg="1"/>
      <p:bldP spid="29" grpId="0" animBg="1"/>
      <p:bldP spid="29"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91850" y="103006"/>
            <a:ext cx="8229600" cy="792088"/>
          </a:xfrm>
        </p:spPr>
        <p:txBody>
          <a:bodyPr/>
          <a:lstStyle/>
          <a:p>
            <a:r>
              <a:rPr lang="sl-SI" sz="3200" b="1" i="1" dirty="0">
                <a:solidFill>
                  <a:srgbClr val="002060"/>
                </a:solidFill>
                <a:effectLst>
                  <a:outerShdw blurRad="38100" dist="38100" dir="2700000" algn="tl">
                    <a:srgbClr val="000000">
                      <a:alpha val="43137"/>
                    </a:srgbClr>
                  </a:outerShdw>
                </a:effectLst>
              </a:rPr>
              <a:t>KAKO IZPOLNIM </a:t>
            </a:r>
            <a:r>
              <a:rPr lang="sl-SI" sz="3200" b="1" i="1" dirty="0" smtClean="0">
                <a:solidFill>
                  <a:srgbClr val="002060"/>
                </a:solidFill>
                <a:effectLst>
                  <a:outerShdw blurRad="38100" dist="38100" dir="2700000" algn="tl">
                    <a:srgbClr val="000000">
                      <a:alpha val="43137"/>
                    </a:srgbClr>
                  </a:outerShdw>
                </a:effectLst>
              </a:rPr>
              <a:t>PRIJAVO ???</a:t>
            </a:r>
            <a:endParaRPr lang="sl-SI" sz="3200" i="1" dirty="0">
              <a:solidFill>
                <a:srgbClr val="002060"/>
              </a:solidFill>
              <a:effectLst>
                <a:outerShdw blurRad="38100" dist="38100" dir="2700000" algn="tl">
                  <a:srgbClr val="000000">
                    <a:alpha val="43137"/>
                  </a:srgbClr>
                </a:outerShdw>
              </a:effectLst>
            </a:endParaRPr>
          </a:p>
        </p:txBody>
      </p:sp>
      <p:sp>
        <p:nvSpPr>
          <p:cNvPr id="6" name="PoljeZBesedilom 5"/>
          <p:cNvSpPr txBox="1"/>
          <p:nvPr/>
        </p:nvSpPr>
        <p:spPr>
          <a:xfrm>
            <a:off x="284333" y="961530"/>
            <a:ext cx="2790443"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IGOR B</a:t>
            </a:r>
            <a:r>
              <a:rPr lang="sl-SI" b="1" dirty="0" smtClean="0">
                <a:solidFill>
                  <a:srgbClr val="002060"/>
                </a:solidFill>
              </a:rPr>
              <a:t>.</a:t>
            </a:r>
          </a:p>
          <a:p>
            <a:r>
              <a:rPr lang="sl-SI" sz="1600" dirty="0" smtClean="0">
                <a:solidFill>
                  <a:srgbClr val="002060"/>
                </a:solidFill>
              </a:rPr>
              <a:t>3. letnik = 2</a:t>
            </a:r>
          </a:p>
          <a:p>
            <a:r>
              <a:rPr lang="sl-SI" sz="1600" dirty="0" smtClean="0">
                <a:solidFill>
                  <a:srgbClr val="002060"/>
                </a:solidFill>
              </a:rPr>
              <a:t>4. letnik = 2</a:t>
            </a:r>
          </a:p>
          <a:p>
            <a:r>
              <a:rPr lang="sl-SI" sz="1600" dirty="0" smtClean="0">
                <a:solidFill>
                  <a:srgbClr val="002060"/>
                </a:solidFill>
              </a:rPr>
              <a:t>Matura = 10 točk </a:t>
            </a:r>
            <a:r>
              <a:rPr lang="sl-SI" sz="1600" dirty="0" smtClean="0">
                <a:solidFill>
                  <a:srgbClr val="FF0066"/>
                </a:solidFill>
              </a:rPr>
              <a:t>=&gt; 40točk</a:t>
            </a:r>
          </a:p>
        </p:txBody>
      </p:sp>
      <p:sp>
        <p:nvSpPr>
          <p:cNvPr id="7" name="PoljeZBesedilom 6"/>
          <p:cNvSpPr txBox="1"/>
          <p:nvPr/>
        </p:nvSpPr>
        <p:spPr>
          <a:xfrm>
            <a:off x="5062195" y="970958"/>
            <a:ext cx="2667784"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PETRA K</a:t>
            </a:r>
            <a:r>
              <a:rPr lang="sl-SI" b="1" dirty="0" smtClean="0">
                <a:solidFill>
                  <a:srgbClr val="002060"/>
                </a:solidFill>
              </a:rPr>
              <a:t>.</a:t>
            </a:r>
          </a:p>
          <a:p>
            <a:r>
              <a:rPr lang="sl-SI" sz="1600" dirty="0" smtClean="0">
                <a:solidFill>
                  <a:srgbClr val="002060"/>
                </a:solidFill>
              </a:rPr>
              <a:t>3. letnik = 3</a:t>
            </a:r>
          </a:p>
          <a:p>
            <a:r>
              <a:rPr lang="sl-SI" sz="1600" dirty="0" smtClean="0">
                <a:solidFill>
                  <a:srgbClr val="002060"/>
                </a:solidFill>
              </a:rPr>
              <a:t>4. letnik = 4</a:t>
            </a:r>
          </a:p>
          <a:p>
            <a:r>
              <a:rPr lang="sl-SI" sz="1600" dirty="0" smtClean="0">
                <a:solidFill>
                  <a:srgbClr val="002060"/>
                </a:solidFill>
              </a:rPr>
              <a:t>Matura = 20 točk </a:t>
            </a:r>
            <a:r>
              <a:rPr lang="sl-SI" sz="1600" dirty="0" smtClean="0">
                <a:solidFill>
                  <a:srgbClr val="FF0066"/>
                </a:solidFill>
              </a:rPr>
              <a:t>=&gt; 76točk</a:t>
            </a:r>
          </a:p>
        </p:txBody>
      </p:sp>
      <p:sp>
        <p:nvSpPr>
          <p:cNvPr id="11" name="Dokument 10"/>
          <p:cNvSpPr/>
          <p:nvPr/>
        </p:nvSpPr>
        <p:spPr>
          <a:xfrm>
            <a:off x="284333" y="2340991"/>
            <a:ext cx="4122567" cy="128833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Sociologija – UMB (100 mest)</a:t>
            </a:r>
          </a:p>
          <a:p>
            <a:pPr algn="ctr"/>
            <a:r>
              <a:rPr lang="sl-SI" dirty="0" smtClean="0">
                <a:solidFill>
                  <a:srgbClr val="FFC000"/>
                </a:solidFill>
              </a:rPr>
              <a:t>(NEOMEJEN, 105 sprejetih)</a:t>
            </a:r>
            <a:endParaRPr lang="sl-SI" dirty="0"/>
          </a:p>
        </p:txBody>
      </p:sp>
      <p:sp>
        <p:nvSpPr>
          <p:cNvPr id="12" name="Dokument 11"/>
          <p:cNvSpPr/>
          <p:nvPr/>
        </p:nvSpPr>
        <p:spPr>
          <a:xfrm>
            <a:off x="4700830" y="2312710"/>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Medicina </a:t>
            </a:r>
            <a:r>
              <a:rPr lang="sl-SI" dirty="0" err="1" smtClean="0">
                <a:solidFill>
                  <a:srgbClr val="FFC000"/>
                </a:solidFill>
              </a:rPr>
              <a:t>UN</a:t>
            </a:r>
            <a:r>
              <a:rPr lang="sl-SI" dirty="0" smtClean="0">
                <a:solidFill>
                  <a:srgbClr val="FFC000"/>
                </a:solidFill>
              </a:rPr>
              <a:t> - ULJ (96 mest)</a:t>
            </a:r>
            <a:r>
              <a:rPr lang="sl-SI" dirty="0" smtClean="0"/>
              <a:t>	</a:t>
            </a:r>
          </a:p>
          <a:p>
            <a:pPr algn="ctr"/>
            <a:r>
              <a:rPr lang="sl-SI" dirty="0" smtClean="0">
                <a:solidFill>
                  <a:srgbClr val="FFC000"/>
                </a:solidFill>
              </a:rPr>
              <a:t>(OMEJEN min 83 točk,)</a:t>
            </a:r>
            <a:endParaRPr lang="sl-SI" dirty="0">
              <a:solidFill>
                <a:srgbClr val="FFC000"/>
              </a:solidFill>
            </a:endParaRPr>
          </a:p>
        </p:txBody>
      </p:sp>
      <p:sp>
        <p:nvSpPr>
          <p:cNvPr id="13" name="Dokument 12"/>
          <p:cNvSpPr/>
          <p:nvPr/>
        </p:nvSpPr>
        <p:spPr>
          <a:xfrm>
            <a:off x="4700830" y="3734586"/>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2. ŽELJA</a:t>
            </a:r>
          </a:p>
          <a:p>
            <a:pPr algn="ctr"/>
            <a:r>
              <a:rPr lang="sl-SI" dirty="0" smtClean="0">
                <a:solidFill>
                  <a:srgbClr val="FFC000"/>
                </a:solidFill>
              </a:rPr>
              <a:t>Sociologija UN</a:t>
            </a:r>
            <a:r>
              <a:rPr lang="sl-SI" dirty="0">
                <a:solidFill>
                  <a:srgbClr val="FFC000"/>
                </a:solidFill>
              </a:rPr>
              <a:t> </a:t>
            </a:r>
            <a:r>
              <a:rPr lang="sl-SI" dirty="0" smtClean="0">
                <a:solidFill>
                  <a:srgbClr val="FFC000"/>
                </a:solidFill>
              </a:rPr>
              <a:t>(0 mest)</a:t>
            </a:r>
          </a:p>
          <a:p>
            <a:pPr algn="ctr"/>
            <a:r>
              <a:rPr lang="sl-SI" dirty="0" smtClean="0">
                <a:solidFill>
                  <a:srgbClr val="FFC000"/>
                </a:solidFill>
              </a:rPr>
              <a:t>(zapolnjen s prvi željo)	</a:t>
            </a:r>
            <a:endParaRPr lang="sl-SI" dirty="0">
              <a:solidFill>
                <a:srgbClr val="FFC000"/>
              </a:solidFill>
            </a:endParaRPr>
          </a:p>
        </p:txBody>
      </p:sp>
      <p:sp>
        <p:nvSpPr>
          <p:cNvPr id="14" name="Dokument 13"/>
          <p:cNvSpPr/>
          <p:nvPr/>
        </p:nvSpPr>
        <p:spPr>
          <a:xfrm>
            <a:off x="4700829" y="5195740"/>
            <a:ext cx="4094379"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3. ŽELJA</a:t>
            </a:r>
          </a:p>
          <a:p>
            <a:pPr algn="ctr"/>
            <a:r>
              <a:rPr lang="sl-SI" dirty="0" smtClean="0">
                <a:solidFill>
                  <a:srgbClr val="FFC000"/>
                </a:solidFill>
              </a:rPr>
              <a:t>Arhitektura FG (0 mest)</a:t>
            </a:r>
          </a:p>
          <a:p>
            <a:pPr algn="ctr"/>
            <a:r>
              <a:rPr lang="sl-SI" dirty="0" smtClean="0">
                <a:solidFill>
                  <a:srgbClr val="FFC000"/>
                </a:solidFill>
              </a:rPr>
              <a:t>(</a:t>
            </a:r>
            <a:r>
              <a:rPr lang="sl-SI" dirty="0">
                <a:solidFill>
                  <a:srgbClr val="FFC000"/>
                </a:solidFill>
              </a:rPr>
              <a:t>z</a:t>
            </a:r>
            <a:r>
              <a:rPr lang="sl-SI" dirty="0" smtClean="0">
                <a:solidFill>
                  <a:srgbClr val="FFC000"/>
                </a:solidFill>
              </a:rPr>
              <a:t>apolnjen s prvo željo)</a:t>
            </a:r>
            <a:endParaRPr lang="sl-SI" dirty="0"/>
          </a:p>
        </p:txBody>
      </p:sp>
      <p:sp>
        <p:nvSpPr>
          <p:cNvPr id="21" name="Puščica dol 20"/>
          <p:cNvSpPr/>
          <p:nvPr/>
        </p:nvSpPr>
        <p:spPr>
          <a:xfrm>
            <a:off x="8129046" y="4826524"/>
            <a:ext cx="277266" cy="235670"/>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2" name="Zlomljena puščica 21"/>
          <p:cNvSpPr/>
          <p:nvPr/>
        </p:nvSpPr>
        <p:spPr>
          <a:xfrm rot="5400000">
            <a:off x="7824963" y="1280483"/>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3" name="Zlomljena puščica 22"/>
          <p:cNvSpPr/>
          <p:nvPr/>
        </p:nvSpPr>
        <p:spPr>
          <a:xfrm rot="5400000">
            <a:off x="3250684" y="12804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4" name="Puščica dol 23"/>
          <p:cNvSpPr/>
          <p:nvPr/>
        </p:nvSpPr>
        <p:spPr>
          <a:xfrm>
            <a:off x="8250809" y="3337090"/>
            <a:ext cx="311007" cy="311086"/>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7" name="Elipsa 26"/>
          <p:cNvSpPr/>
          <p:nvPr/>
        </p:nvSpPr>
        <p:spPr>
          <a:xfrm>
            <a:off x="152400" y="2273458"/>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42" name="Raven povezovalnik 41"/>
          <p:cNvCxnSpPr/>
          <p:nvPr/>
        </p:nvCxnSpPr>
        <p:spPr>
          <a:xfrm flipH="1">
            <a:off x="4741682" y="2171287"/>
            <a:ext cx="3945118" cy="3997008"/>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44" name="Raven povezovalnik 43"/>
          <p:cNvCxnSpPr/>
          <p:nvPr/>
        </p:nvCxnSpPr>
        <p:spPr>
          <a:xfrm>
            <a:off x="4854804" y="2273458"/>
            <a:ext cx="4053526" cy="3771742"/>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476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arn(inVertical)">
                                      <p:cBhvr>
                                        <p:cTn id="10" dur="5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Vertical)">
                                      <p:cBhvr>
                                        <p:cTn id="21" dur="500"/>
                                        <p:tgtEl>
                                          <p:spTgt spid="2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arn(inVertical)">
                                      <p:cBhvr>
                                        <p:cTn id="24" dur="500"/>
                                        <p:tgtEl>
                                          <p:spTgt spid="24"/>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barn(inVertical)">
                                      <p:cBhvr>
                                        <p:cTn id="33" dur="500"/>
                                        <p:tgtEl>
                                          <p:spTgt spid="21"/>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barn(inVertical)">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barn(inVertical)">
                                      <p:cBhvr>
                                        <p:cTn id="46" dur="500"/>
                                        <p:tgtEl>
                                          <p:spTgt spid="44"/>
                                        </p:tgtEl>
                                      </p:cBhvr>
                                    </p:animEffect>
                                  </p:childTnLst>
                                </p:cTn>
                              </p:par>
                              <p:par>
                                <p:cTn id="47" presetID="16" presetClass="entr" presetSubtype="21" fill="hold" nodeType="with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barn(inVertical)">
                                      <p:cBhvr>
                                        <p:cTn id="4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14" grpId="0" animBg="1"/>
      <p:bldP spid="21" grpId="0" animBg="1"/>
      <p:bldP spid="22" grpId="0" animBg="1"/>
      <p:bldP spid="23" grpId="0" animBg="1"/>
      <p:bldP spid="24" grpId="0" animBg="1"/>
      <p:bldP spid="2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91850" y="103006"/>
            <a:ext cx="8229600" cy="792088"/>
          </a:xfrm>
        </p:spPr>
        <p:txBody>
          <a:bodyPr/>
          <a:lstStyle/>
          <a:p>
            <a:r>
              <a:rPr lang="sl-SI" sz="3200" b="1" i="1" dirty="0">
                <a:solidFill>
                  <a:srgbClr val="002060"/>
                </a:solidFill>
                <a:effectLst>
                  <a:outerShdw blurRad="38100" dist="38100" dir="2700000" algn="tl">
                    <a:srgbClr val="000000">
                      <a:alpha val="43137"/>
                    </a:srgbClr>
                  </a:outerShdw>
                </a:effectLst>
              </a:rPr>
              <a:t>KAKO IZPOLNIM </a:t>
            </a:r>
            <a:r>
              <a:rPr lang="sl-SI" sz="3200" b="1" i="1" dirty="0" smtClean="0">
                <a:solidFill>
                  <a:srgbClr val="002060"/>
                </a:solidFill>
                <a:effectLst>
                  <a:outerShdw blurRad="38100" dist="38100" dir="2700000" algn="tl">
                    <a:srgbClr val="000000">
                      <a:alpha val="43137"/>
                    </a:srgbClr>
                  </a:outerShdw>
                </a:effectLst>
              </a:rPr>
              <a:t>PRIJAVO ???</a:t>
            </a:r>
            <a:endParaRPr lang="sl-SI" sz="3200" i="1" dirty="0">
              <a:solidFill>
                <a:srgbClr val="002060"/>
              </a:solidFill>
              <a:effectLst>
                <a:outerShdw blurRad="38100" dist="38100" dir="2700000" algn="tl">
                  <a:srgbClr val="000000">
                    <a:alpha val="43137"/>
                  </a:srgbClr>
                </a:outerShdw>
              </a:effectLst>
            </a:endParaRPr>
          </a:p>
        </p:txBody>
      </p:sp>
      <p:sp>
        <p:nvSpPr>
          <p:cNvPr id="6" name="PoljeZBesedilom 5"/>
          <p:cNvSpPr txBox="1"/>
          <p:nvPr/>
        </p:nvSpPr>
        <p:spPr>
          <a:xfrm>
            <a:off x="284333" y="961530"/>
            <a:ext cx="2790443"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IGOR B</a:t>
            </a:r>
            <a:r>
              <a:rPr lang="sl-SI" b="1" dirty="0" smtClean="0">
                <a:solidFill>
                  <a:srgbClr val="002060"/>
                </a:solidFill>
              </a:rPr>
              <a:t>.</a:t>
            </a:r>
          </a:p>
          <a:p>
            <a:r>
              <a:rPr lang="sl-SI" sz="1600" dirty="0" smtClean="0">
                <a:solidFill>
                  <a:srgbClr val="002060"/>
                </a:solidFill>
              </a:rPr>
              <a:t>3. letnik = 2</a:t>
            </a:r>
          </a:p>
          <a:p>
            <a:r>
              <a:rPr lang="sl-SI" sz="1600" dirty="0" smtClean="0">
                <a:solidFill>
                  <a:srgbClr val="002060"/>
                </a:solidFill>
              </a:rPr>
              <a:t>4. letnik = 2</a:t>
            </a:r>
          </a:p>
          <a:p>
            <a:r>
              <a:rPr lang="sl-SI" sz="1600" dirty="0" smtClean="0">
                <a:solidFill>
                  <a:srgbClr val="002060"/>
                </a:solidFill>
              </a:rPr>
              <a:t>Poklicna matura 8 = 40 točk</a:t>
            </a:r>
            <a:endParaRPr lang="sl-SI" sz="1600" dirty="0" smtClean="0">
              <a:solidFill>
                <a:srgbClr val="FF0066"/>
              </a:solidFill>
            </a:endParaRPr>
          </a:p>
        </p:txBody>
      </p:sp>
      <p:sp>
        <p:nvSpPr>
          <p:cNvPr id="7" name="PoljeZBesedilom 6"/>
          <p:cNvSpPr txBox="1"/>
          <p:nvPr/>
        </p:nvSpPr>
        <p:spPr>
          <a:xfrm>
            <a:off x="4755037" y="805858"/>
            <a:ext cx="3374009" cy="1446550"/>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PETRA K</a:t>
            </a:r>
            <a:r>
              <a:rPr lang="sl-SI" b="1" dirty="0" smtClean="0">
                <a:solidFill>
                  <a:srgbClr val="002060"/>
                </a:solidFill>
              </a:rPr>
              <a:t>.</a:t>
            </a:r>
          </a:p>
          <a:p>
            <a:r>
              <a:rPr lang="sl-SI" sz="1600" dirty="0" smtClean="0">
                <a:solidFill>
                  <a:srgbClr val="002060"/>
                </a:solidFill>
              </a:rPr>
              <a:t>3. letnik = 3</a:t>
            </a:r>
          </a:p>
          <a:p>
            <a:r>
              <a:rPr lang="sl-SI" sz="1600" dirty="0" smtClean="0">
                <a:solidFill>
                  <a:srgbClr val="002060"/>
                </a:solidFill>
              </a:rPr>
              <a:t>4. letnik = 4</a:t>
            </a:r>
          </a:p>
          <a:p>
            <a:r>
              <a:rPr lang="sl-SI" sz="1600" dirty="0" smtClean="0">
                <a:solidFill>
                  <a:srgbClr val="002060"/>
                </a:solidFill>
              </a:rPr>
              <a:t>Poklicna matura 15 točk </a:t>
            </a:r>
            <a:r>
              <a:rPr lang="sl-SI" sz="1600" dirty="0" smtClean="0">
                <a:solidFill>
                  <a:srgbClr val="FF0066"/>
                </a:solidFill>
              </a:rPr>
              <a:t>=&gt; 76točk</a:t>
            </a:r>
          </a:p>
          <a:p>
            <a:r>
              <a:rPr lang="sl-SI" sz="1600" dirty="0" smtClean="0">
                <a:solidFill>
                  <a:srgbClr val="FF0066"/>
                </a:solidFill>
              </a:rPr>
              <a:t>Maturitetni predmet </a:t>
            </a:r>
          </a:p>
        </p:txBody>
      </p:sp>
      <p:sp>
        <p:nvSpPr>
          <p:cNvPr id="11" name="Dokument 10"/>
          <p:cNvSpPr/>
          <p:nvPr/>
        </p:nvSpPr>
        <p:spPr>
          <a:xfrm>
            <a:off x="284333" y="2340991"/>
            <a:ext cx="3891741" cy="128833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Logistika </a:t>
            </a:r>
            <a:r>
              <a:rPr lang="sl-SI" dirty="0" err="1" smtClean="0">
                <a:solidFill>
                  <a:srgbClr val="FFC000"/>
                </a:solidFill>
              </a:rPr>
              <a:t>sist</a:t>
            </a:r>
            <a:r>
              <a:rPr lang="sl-SI" dirty="0" smtClean="0">
                <a:solidFill>
                  <a:srgbClr val="FFC000"/>
                </a:solidFill>
              </a:rPr>
              <a:t>. VS – UMB (100 mest)</a:t>
            </a:r>
          </a:p>
          <a:p>
            <a:pPr algn="ctr"/>
            <a:r>
              <a:rPr lang="sl-SI" dirty="0" smtClean="0">
                <a:solidFill>
                  <a:srgbClr val="FFC000"/>
                </a:solidFill>
              </a:rPr>
              <a:t>(NEOMEJEN, 95 sprejetih)</a:t>
            </a:r>
            <a:endParaRPr lang="sl-SI" dirty="0"/>
          </a:p>
        </p:txBody>
      </p:sp>
      <p:sp>
        <p:nvSpPr>
          <p:cNvPr id="12" name="Dokument 11"/>
          <p:cNvSpPr/>
          <p:nvPr/>
        </p:nvSpPr>
        <p:spPr>
          <a:xfrm>
            <a:off x="4700829" y="2312710"/>
            <a:ext cx="4341571"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Ekon. in posl. vede UN - UM (350 mest)</a:t>
            </a:r>
            <a:endParaRPr lang="sl-SI" dirty="0" smtClean="0"/>
          </a:p>
          <a:p>
            <a:pPr algn="ctr"/>
            <a:r>
              <a:rPr lang="sl-SI" dirty="0" smtClean="0">
                <a:solidFill>
                  <a:srgbClr val="FFC000"/>
                </a:solidFill>
              </a:rPr>
              <a:t>(NEOMEJEN)</a:t>
            </a:r>
            <a:endParaRPr lang="sl-SI" dirty="0">
              <a:solidFill>
                <a:srgbClr val="FFC000"/>
              </a:solidFill>
            </a:endParaRPr>
          </a:p>
        </p:txBody>
      </p:sp>
      <p:sp>
        <p:nvSpPr>
          <p:cNvPr id="13" name="Dokument 12"/>
          <p:cNvSpPr/>
          <p:nvPr/>
        </p:nvSpPr>
        <p:spPr>
          <a:xfrm>
            <a:off x="4700830" y="3734586"/>
            <a:ext cx="4094378" cy="128191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2. ŽELJA</a:t>
            </a:r>
          </a:p>
          <a:p>
            <a:pPr algn="ctr"/>
            <a:r>
              <a:rPr lang="sl-SI" dirty="0" smtClean="0">
                <a:solidFill>
                  <a:srgbClr val="FFC000"/>
                </a:solidFill>
              </a:rPr>
              <a:t>Logistika sistemov VS (5 mest)</a:t>
            </a:r>
          </a:p>
          <a:p>
            <a:pPr algn="ctr"/>
            <a:r>
              <a:rPr lang="sl-SI" dirty="0" smtClean="0">
                <a:solidFill>
                  <a:srgbClr val="FFC000"/>
                </a:solidFill>
              </a:rPr>
              <a:t>(OMEJEN z 2. in 3. željo, min 75 )	</a:t>
            </a:r>
            <a:endParaRPr lang="sl-SI" dirty="0">
              <a:solidFill>
                <a:srgbClr val="FFC000"/>
              </a:solidFill>
            </a:endParaRPr>
          </a:p>
        </p:txBody>
      </p:sp>
      <p:sp>
        <p:nvSpPr>
          <p:cNvPr id="22" name="Zlomljena puščica 21"/>
          <p:cNvSpPr/>
          <p:nvPr/>
        </p:nvSpPr>
        <p:spPr>
          <a:xfrm rot="5400000">
            <a:off x="8192213" y="12931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3" name="Zlomljena puščica 22"/>
          <p:cNvSpPr/>
          <p:nvPr/>
        </p:nvSpPr>
        <p:spPr>
          <a:xfrm rot="5400000">
            <a:off x="3250684" y="12804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4" name="Puščica dol 23"/>
          <p:cNvSpPr/>
          <p:nvPr/>
        </p:nvSpPr>
        <p:spPr>
          <a:xfrm>
            <a:off x="8250809" y="3337090"/>
            <a:ext cx="311007" cy="311086"/>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7" name="Elipsa 26"/>
          <p:cNvSpPr/>
          <p:nvPr/>
        </p:nvSpPr>
        <p:spPr>
          <a:xfrm>
            <a:off x="152400" y="2273458"/>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9" name="Elipsa 28"/>
          <p:cNvSpPr/>
          <p:nvPr/>
        </p:nvSpPr>
        <p:spPr>
          <a:xfrm>
            <a:off x="4768247" y="3648176"/>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4" name="Raven povezovalnik 3"/>
          <p:cNvCxnSpPr/>
          <p:nvPr/>
        </p:nvCxnSpPr>
        <p:spPr>
          <a:xfrm flipH="1">
            <a:off x="4767737" y="2080838"/>
            <a:ext cx="198028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8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arn(inVertical)">
                                      <p:cBhvr>
                                        <p:cTn id="10" dur="5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Vertical)">
                                      <p:cBhvr>
                                        <p:cTn id="21" dur="500"/>
                                        <p:tgtEl>
                                          <p:spTgt spid="2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arn(inVertical)">
                                      <p:cBhvr>
                                        <p:cTn id="24" dur="500"/>
                                        <p:tgtEl>
                                          <p:spTgt spid="24"/>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barn(inVertical)">
                                      <p:cBhvr>
                                        <p:cTn id="35" dur="5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barn(inVertical)">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barn(inVertical)">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grpId="1" nodeType="clickEffect">
                                  <p:stCondLst>
                                    <p:cond delay="0"/>
                                  </p:stCondLst>
                                  <p:childTnLst>
                                    <p:animEffect transition="out" filter="fade">
                                      <p:cBhvr>
                                        <p:cTn id="49" dur="500"/>
                                        <p:tgtEl>
                                          <p:spTgt spid="29"/>
                                        </p:tgtEl>
                                      </p:cBhvr>
                                    </p:animEffect>
                                    <p:set>
                                      <p:cBhvr>
                                        <p:cTn id="50"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22" grpId="0" animBg="1"/>
      <p:bldP spid="23" grpId="0" animBg="1"/>
      <p:bldP spid="24" grpId="0" animBg="1"/>
      <p:bldP spid="27" grpId="0" animBg="1"/>
      <p:bldP spid="29" grpId="0" animBg="1"/>
      <p:bldP spid="29"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36947" y="274638"/>
            <a:ext cx="8003357" cy="1143000"/>
          </a:xfrm>
        </p:spPr>
        <p:txBody>
          <a:bodyPr/>
          <a:lstStyle/>
          <a:p>
            <a:r>
              <a:rPr lang="sl-SI" sz="3200" b="1" i="1" dirty="0">
                <a:solidFill>
                  <a:srgbClr val="002060"/>
                </a:solidFill>
                <a:effectLst>
                  <a:outerShdw blurRad="38100" dist="38100" dir="2700000" algn="tl">
                    <a:srgbClr val="000000">
                      <a:alpha val="43137"/>
                    </a:srgbClr>
                  </a:outerShdw>
                </a:effectLst>
              </a:rPr>
              <a:t>KAKO IZPOLNIM PRIJAVO ???</a:t>
            </a:r>
            <a:endParaRPr lang="sl-SI" sz="3200" i="1" dirty="0">
              <a:solidFill>
                <a:srgbClr val="002060"/>
              </a:solidFill>
            </a:endParaRPr>
          </a:p>
        </p:txBody>
      </p:sp>
      <p:sp>
        <p:nvSpPr>
          <p:cNvPr id="3" name="Ograda vsebine 2"/>
          <p:cNvSpPr>
            <a:spLocks noGrp="1"/>
          </p:cNvSpPr>
          <p:nvPr>
            <p:ph idx="1"/>
          </p:nvPr>
        </p:nvSpPr>
        <p:spPr>
          <a:xfrm>
            <a:off x="457200" y="1385740"/>
            <a:ext cx="8229600" cy="4949071"/>
          </a:xfrm>
        </p:spPr>
        <p:txBody>
          <a:bodyPr/>
          <a:lstStyle/>
          <a:p>
            <a:pPr marL="0" indent="0" algn="ctr">
              <a:buNone/>
            </a:pPr>
            <a:r>
              <a:rPr lang="sl-SI" sz="2400" dirty="0" smtClean="0">
                <a:solidFill>
                  <a:srgbClr val="002060"/>
                </a:solidFill>
              </a:rPr>
              <a:t> </a:t>
            </a:r>
            <a:r>
              <a:rPr lang="sl-SI" sz="2400" b="1" dirty="0" smtClean="0">
                <a:solidFill>
                  <a:srgbClr val="002060"/>
                </a:solidFill>
                <a:effectLst>
                  <a:outerShdw blurRad="38100" dist="38100" dir="2700000" algn="tl">
                    <a:srgbClr val="000000">
                      <a:alpha val="43137"/>
                    </a:srgbClr>
                  </a:outerShdw>
                </a:effectLst>
              </a:rPr>
              <a:t>ALI BOM SPREJET NA VEZAVO DVOPREDMETNIH ŠTUDIJSKIH PROGRAMOV, ČE SE NE BOM UVRSTIL NA ENEGA OD ŠTUDIJSKIH PROGRAMOV V VEZAVI ???</a:t>
            </a:r>
          </a:p>
        </p:txBody>
      </p:sp>
      <p:graphicFrame>
        <p:nvGraphicFramePr>
          <p:cNvPr id="6" name="Tabela 5"/>
          <p:cNvGraphicFramePr>
            <a:graphicFrameLocks noGrp="1"/>
          </p:cNvGraphicFramePr>
          <p:nvPr>
            <p:extLst>
              <p:ext uri="{D42A27DB-BD31-4B8C-83A1-F6EECF244321}">
                <p14:modId xmlns:p14="http://schemas.microsoft.com/office/powerpoint/2010/main" val="2616870320"/>
              </p:ext>
            </p:extLst>
          </p:nvPr>
        </p:nvGraphicFramePr>
        <p:xfrm>
          <a:off x="1033808" y="3150386"/>
          <a:ext cx="6366234" cy="1522271"/>
        </p:xfrm>
        <a:graphic>
          <a:graphicData uri="http://schemas.openxmlformats.org/drawingml/2006/table">
            <a:tbl>
              <a:tblPr firstRow="1" bandRow="1">
                <a:tableStyleId>{5C22544A-7EE6-4342-B048-85BDC9FD1C3A}</a:tableStyleId>
              </a:tblPr>
              <a:tblGrid>
                <a:gridCol w="886904">
                  <a:extLst>
                    <a:ext uri="{9D8B030D-6E8A-4147-A177-3AD203B41FA5}">
                      <a16:colId xmlns:a16="http://schemas.microsoft.com/office/drawing/2014/main" val="20000"/>
                    </a:ext>
                  </a:extLst>
                </a:gridCol>
                <a:gridCol w="907959">
                  <a:extLst>
                    <a:ext uri="{9D8B030D-6E8A-4147-A177-3AD203B41FA5}">
                      <a16:colId xmlns:a16="http://schemas.microsoft.com/office/drawing/2014/main" val="20001"/>
                    </a:ext>
                  </a:extLst>
                </a:gridCol>
                <a:gridCol w="4571371">
                  <a:extLst>
                    <a:ext uri="{9D8B030D-6E8A-4147-A177-3AD203B41FA5}">
                      <a16:colId xmlns:a16="http://schemas.microsoft.com/office/drawing/2014/main" val="20002"/>
                    </a:ext>
                  </a:extLst>
                </a:gridCol>
              </a:tblGrid>
              <a:tr h="370840">
                <a:tc>
                  <a:txBody>
                    <a:bodyPr/>
                    <a:lstStyle/>
                    <a:p>
                      <a:pPr algn="ctr"/>
                      <a:r>
                        <a:rPr lang="sl-SI" b="1" dirty="0" smtClean="0"/>
                        <a:t>Želja</a:t>
                      </a:r>
                      <a:endParaRPr lang="sl-SI" b="1" dirty="0"/>
                    </a:p>
                  </a:txBody>
                  <a:tcPr/>
                </a:tc>
                <a:tc>
                  <a:txBody>
                    <a:bodyPr/>
                    <a:lstStyle/>
                    <a:p>
                      <a:endParaRPr lang="sl-SI" dirty="0"/>
                    </a:p>
                  </a:txBody>
                  <a:tcPr/>
                </a:tc>
                <a:tc>
                  <a:txBody>
                    <a:bodyPr/>
                    <a:lstStyle/>
                    <a:p>
                      <a:endParaRPr lang="sl-SI" dirty="0"/>
                    </a:p>
                  </a:txBody>
                  <a:tcPr/>
                </a:tc>
                <a:extLst>
                  <a:ext uri="{0D108BD9-81ED-4DB2-BD59-A6C34878D82A}">
                    <a16:rowId xmlns:a16="http://schemas.microsoft.com/office/drawing/2014/main" val="10000"/>
                  </a:ext>
                </a:extLst>
              </a:tr>
              <a:tr h="409751">
                <a:tc>
                  <a:txBody>
                    <a:bodyPr/>
                    <a:lstStyle/>
                    <a:p>
                      <a:pPr algn="ctr"/>
                      <a:r>
                        <a:rPr lang="sl-SI" b="1" dirty="0" smtClean="0">
                          <a:solidFill>
                            <a:srgbClr val="002060"/>
                          </a:solidFill>
                        </a:rPr>
                        <a:t>1.</a:t>
                      </a:r>
                      <a:endParaRPr lang="sl-SI" b="1" dirty="0">
                        <a:solidFill>
                          <a:srgbClr val="002060"/>
                        </a:solidFill>
                      </a:endParaRPr>
                    </a:p>
                  </a:txBody>
                  <a:tcPr/>
                </a:tc>
                <a:tc>
                  <a:txBody>
                    <a:bodyPr/>
                    <a:lstStyle/>
                    <a:p>
                      <a:pPr algn="ctr"/>
                      <a:r>
                        <a:rPr lang="sl-SI" b="1" dirty="0" smtClean="0">
                          <a:solidFill>
                            <a:srgbClr val="002060"/>
                          </a:solidFill>
                        </a:rPr>
                        <a:t>FF</a:t>
                      </a:r>
                      <a:endParaRPr lang="sl-SI"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b="1" dirty="0" smtClean="0">
                          <a:solidFill>
                            <a:srgbClr val="002060"/>
                          </a:solidFill>
                        </a:rPr>
                        <a:t>GEOGRAFIJA – PEDAGOGIKA</a:t>
                      </a:r>
                    </a:p>
                  </a:txBody>
                  <a:tcPr/>
                </a:tc>
                <a:extLst>
                  <a:ext uri="{0D108BD9-81ED-4DB2-BD59-A6C34878D82A}">
                    <a16:rowId xmlns:a16="http://schemas.microsoft.com/office/drawing/2014/main" val="10001"/>
                  </a:ext>
                </a:extLst>
              </a:tr>
              <a:tr h="370840">
                <a:tc>
                  <a:txBody>
                    <a:bodyPr/>
                    <a:lstStyle/>
                    <a:p>
                      <a:pPr algn="ctr"/>
                      <a:r>
                        <a:rPr lang="sl-SI" b="1" dirty="0" smtClean="0">
                          <a:solidFill>
                            <a:srgbClr val="002060"/>
                          </a:solidFill>
                        </a:rPr>
                        <a:t>2.</a:t>
                      </a:r>
                      <a:endParaRPr lang="sl-SI" b="1" dirty="0">
                        <a:solidFill>
                          <a:srgbClr val="002060"/>
                        </a:solidFill>
                      </a:endParaRPr>
                    </a:p>
                  </a:txBody>
                  <a:tcPr/>
                </a:tc>
                <a:tc>
                  <a:txBody>
                    <a:bodyPr/>
                    <a:lstStyle/>
                    <a:p>
                      <a:pPr algn="ctr"/>
                      <a:r>
                        <a:rPr lang="sl-SI" b="1" dirty="0" err="1" smtClean="0">
                          <a:solidFill>
                            <a:srgbClr val="002060"/>
                          </a:solidFill>
                        </a:rPr>
                        <a:t>EPF</a:t>
                      </a:r>
                      <a:endParaRPr lang="sl-SI" b="1" dirty="0">
                        <a:solidFill>
                          <a:srgbClr val="002060"/>
                        </a:solidFill>
                      </a:endParaRPr>
                    </a:p>
                  </a:txBody>
                  <a:tcPr/>
                </a:tc>
                <a:tc>
                  <a:txBody>
                    <a:bodyPr/>
                    <a:lstStyle/>
                    <a:p>
                      <a:r>
                        <a:rPr lang="sl-SI" b="1" dirty="0" smtClean="0">
                          <a:solidFill>
                            <a:srgbClr val="002060"/>
                          </a:solidFill>
                        </a:rPr>
                        <a:t>EKONOMSKE IN POSLOVNE VEDE</a:t>
                      </a:r>
                      <a:endParaRPr lang="sl-SI" b="1" dirty="0">
                        <a:solidFill>
                          <a:srgbClr val="002060"/>
                        </a:solidFill>
                      </a:endParaRPr>
                    </a:p>
                  </a:txBody>
                  <a:tcPr/>
                </a:tc>
                <a:extLst>
                  <a:ext uri="{0D108BD9-81ED-4DB2-BD59-A6C34878D82A}">
                    <a16:rowId xmlns:a16="http://schemas.microsoft.com/office/drawing/2014/main" val="10002"/>
                  </a:ext>
                </a:extLst>
              </a:tr>
              <a:tr h="370840">
                <a:tc>
                  <a:txBody>
                    <a:bodyPr/>
                    <a:lstStyle/>
                    <a:p>
                      <a:pPr algn="ctr"/>
                      <a:r>
                        <a:rPr lang="sl-SI" b="1" dirty="0" smtClean="0">
                          <a:solidFill>
                            <a:srgbClr val="002060"/>
                          </a:solidFill>
                        </a:rPr>
                        <a:t>3.</a:t>
                      </a:r>
                      <a:endParaRPr lang="sl-SI" b="1" dirty="0">
                        <a:solidFill>
                          <a:srgbClr val="002060"/>
                        </a:solidFill>
                      </a:endParaRPr>
                    </a:p>
                  </a:txBody>
                  <a:tcPr/>
                </a:tc>
                <a:tc>
                  <a:txBody>
                    <a:bodyPr/>
                    <a:lstStyle/>
                    <a:p>
                      <a:pPr algn="ctr"/>
                      <a:r>
                        <a:rPr lang="sl-SI" b="1" dirty="0" smtClean="0">
                          <a:solidFill>
                            <a:srgbClr val="002060"/>
                          </a:solidFill>
                        </a:rPr>
                        <a:t>FF</a:t>
                      </a:r>
                      <a:endParaRPr lang="sl-SI"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b="1" dirty="0" smtClean="0">
                          <a:solidFill>
                            <a:srgbClr val="002060"/>
                          </a:solidFill>
                        </a:rPr>
                        <a:t>FILOZOFIJA – SOCIOLOGIJA</a:t>
                      </a:r>
                    </a:p>
                  </a:txBody>
                  <a:tcPr/>
                </a:tc>
                <a:extLst>
                  <a:ext uri="{0D108BD9-81ED-4DB2-BD59-A6C34878D82A}">
                    <a16:rowId xmlns:a16="http://schemas.microsoft.com/office/drawing/2014/main" val="10003"/>
                  </a:ext>
                </a:extLst>
              </a:tr>
            </a:tbl>
          </a:graphicData>
        </a:graphic>
      </p:graphicFrame>
      <p:sp>
        <p:nvSpPr>
          <p:cNvPr id="7" name="Elipsa 6"/>
          <p:cNvSpPr/>
          <p:nvPr/>
        </p:nvSpPr>
        <p:spPr>
          <a:xfrm>
            <a:off x="2828041" y="3525624"/>
            <a:ext cx="1736136" cy="36764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Elipsa 7"/>
          <p:cNvSpPr/>
          <p:nvPr/>
        </p:nvSpPr>
        <p:spPr>
          <a:xfrm>
            <a:off x="4564177" y="3527192"/>
            <a:ext cx="1753386" cy="36764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9" name="Raven povezovalnik 8"/>
          <p:cNvCxnSpPr/>
          <p:nvPr/>
        </p:nvCxnSpPr>
        <p:spPr>
          <a:xfrm flipH="1">
            <a:off x="5082540" y="3502839"/>
            <a:ext cx="529394" cy="391998"/>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0" name="Raven povezovalnik 9"/>
          <p:cNvCxnSpPr/>
          <p:nvPr/>
        </p:nvCxnSpPr>
        <p:spPr>
          <a:xfrm>
            <a:off x="5082540" y="3482967"/>
            <a:ext cx="556810" cy="452958"/>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sp>
        <p:nvSpPr>
          <p:cNvPr id="15" name="Elipsa 14"/>
          <p:cNvSpPr/>
          <p:nvPr/>
        </p:nvSpPr>
        <p:spPr>
          <a:xfrm>
            <a:off x="4428241" y="4295244"/>
            <a:ext cx="1736136" cy="36764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7" name="Raven puščični povezovalnik 16"/>
          <p:cNvCxnSpPr/>
          <p:nvPr/>
        </p:nvCxnSpPr>
        <p:spPr>
          <a:xfrm>
            <a:off x="4076700" y="3794760"/>
            <a:ext cx="922020" cy="609600"/>
          </a:xfrm>
          <a:prstGeom prst="straightConnector1">
            <a:avLst/>
          </a:prstGeom>
          <a:ln w="50800">
            <a:solidFill>
              <a:srgbClr val="FF0066"/>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Elipsa 17"/>
          <p:cNvSpPr/>
          <p:nvPr/>
        </p:nvSpPr>
        <p:spPr>
          <a:xfrm>
            <a:off x="2801574" y="4295244"/>
            <a:ext cx="1736136" cy="36764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9" name="Raven puščični povezovalnik 18"/>
          <p:cNvCxnSpPr/>
          <p:nvPr/>
        </p:nvCxnSpPr>
        <p:spPr>
          <a:xfrm flipH="1">
            <a:off x="3375660" y="3794760"/>
            <a:ext cx="701040" cy="609600"/>
          </a:xfrm>
          <a:prstGeom prst="straightConnector1">
            <a:avLst/>
          </a:prstGeom>
          <a:ln w="50800">
            <a:solidFill>
              <a:srgbClr val="FF0066"/>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2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2"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arn(inVertical)">
                                      <p:cBhvr>
                                        <p:cTn id="28" dur="500"/>
                                        <p:tgtEl>
                                          <p:spTgt spid="10"/>
                                        </p:tgtEl>
                                      </p:cBhvr>
                                    </p:animEffect>
                                  </p:childTnLst>
                                </p:cTn>
                              </p:par>
                              <p:par>
                                <p:cTn id="29" presetID="16" presetClass="entr" presetSubtype="21"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arn(inVertical)">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arn(inVertical)">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arn(inVertical)">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barn(inVertical)">
                                      <p:cBhvr>
                                        <p:cTn id="5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7" grpId="2" animBg="1"/>
      <p:bldP spid="8" grpId="0" animBg="1"/>
      <p:bldP spid="8" grpId="1" animBg="1"/>
      <p:bldP spid="15" grpId="0" animBg="1"/>
      <p:bldP spid="1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44880" y="274638"/>
            <a:ext cx="7757160" cy="1143000"/>
          </a:xfrm>
        </p:spPr>
        <p:txBody>
          <a:bodyPr/>
          <a:lstStyle/>
          <a:p>
            <a:r>
              <a:rPr lang="sl-SI" sz="3200" b="1" i="1" dirty="0">
                <a:solidFill>
                  <a:srgbClr val="002060"/>
                </a:solidFill>
                <a:effectLst>
                  <a:outerShdw blurRad="38100" dist="38100" dir="2700000" algn="tl">
                    <a:srgbClr val="000000">
                      <a:alpha val="43137"/>
                    </a:srgbClr>
                  </a:outerShdw>
                </a:effectLst>
              </a:rPr>
              <a:t>KAKO IZPOLNIM </a:t>
            </a:r>
            <a:r>
              <a:rPr lang="sl-SI" sz="3200" b="1" i="1" dirty="0" smtClean="0">
                <a:solidFill>
                  <a:srgbClr val="002060"/>
                </a:solidFill>
                <a:effectLst>
                  <a:outerShdw blurRad="38100" dist="38100" dir="2700000" algn="tl">
                    <a:srgbClr val="000000">
                      <a:alpha val="43137"/>
                    </a:srgbClr>
                  </a:outerShdw>
                </a:effectLst>
              </a:rPr>
              <a:t>PRIJAVO - </a:t>
            </a:r>
            <a:r>
              <a:rPr lang="sl-SI" sz="3200" b="1" i="1" dirty="0" err="1" smtClean="0">
                <a:solidFill>
                  <a:srgbClr val="002060"/>
                </a:solidFill>
                <a:effectLst>
                  <a:outerShdw blurRad="38100" dist="38100" dir="2700000" algn="tl">
                    <a:srgbClr val="000000">
                      <a:alpha val="43137"/>
                    </a:srgbClr>
                  </a:outerShdw>
                </a:effectLst>
              </a:rPr>
              <a:t>POS</a:t>
            </a:r>
            <a:r>
              <a:rPr lang="sl-SI" sz="3200" b="1" i="1" dirty="0" smtClean="0">
                <a:solidFill>
                  <a:srgbClr val="002060"/>
                </a:solidFill>
                <a:effectLst>
                  <a:outerShdw blurRad="38100" dist="38100" dir="2700000" algn="tl">
                    <a:srgbClr val="000000">
                      <a:alpha val="43137"/>
                    </a:srgbClr>
                  </a:outerShdw>
                </a:effectLst>
              </a:rPr>
              <a:t> ???</a:t>
            </a:r>
            <a:endParaRPr lang="sl-SI" sz="3200" i="1" dirty="0">
              <a:solidFill>
                <a:srgbClr val="002060"/>
              </a:solidFill>
            </a:endParaRPr>
          </a:p>
        </p:txBody>
      </p:sp>
      <p:sp>
        <p:nvSpPr>
          <p:cNvPr id="3" name="Ograda vsebine 2"/>
          <p:cNvSpPr>
            <a:spLocks noGrp="1"/>
          </p:cNvSpPr>
          <p:nvPr>
            <p:ph idx="1"/>
          </p:nvPr>
        </p:nvSpPr>
        <p:spPr>
          <a:xfrm>
            <a:off x="457200" y="1600200"/>
            <a:ext cx="8534400" cy="4525963"/>
          </a:xfrm>
        </p:spPr>
        <p:txBody>
          <a:bodyPr>
            <a:normAutofit/>
          </a:bodyPr>
          <a:lstStyle/>
          <a:p>
            <a:pPr marL="0" indent="0">
              <a:buNone/>
            </a:pPr>
            <a:r>
              <a:rPr lang="sl-SI" sz="1800" b="1" dirty="0" smtClean="0">
                <a:solidFill>
                  <a:srgbClr val="FF0066"/>
                </a:solidFill>
              </a:rPr>
              <a:t>KAJ MI PRINESE STATUS KANDIDATA S POSEBNIMI POTREBAMI? </a:t>
            </a:r>
          </a:p>
          <a:p>
            <a:r>
              <a:rPr lang="sl-SI" sz="1800" b="1" i="1" dirty="0" smtClean="0">
                <a:solidFill>
                  <a:srgbClr val="002060"/>
                </a:solidFill>
                <a:latin typeface="+mj-lt"/>
              </a:rPr>
              <a:t>KANDIDATI, KI IMAJO POS </a:t>
            </a:r>
            <a:r>
              <a:rPr lang="sl-SI" sz="1800" b="1" i="1" dirty="0" smtClean="0">
                <a:solidFill>
                  <a:srgbClr val="002060"/>
                </a:solidFill>
                <a:latin typeface="+mj-lt"/>
                <a:ea typeface="Times New Roman"/>
                <a:cs typeface="Times New Roman"/>
              </a:rPr>
              <a:t>MORAJO ZA NAKNADNO UVRSTITEV OB IZPOLNJEVANJU SPLOŠNIH VPISNIH POGOJEV DOSEČI 90 % MINIMUMA TOČK </a:t>
            </a:r>
          </a:p>
          <a:p>
            <a:pPr marL="0" indent="0">
              <a:buNone/>
            </a:pPr>
            <a:endParaRPr lang="sl-SI" sz="1800" b="1" i="1" dirty="0">
              <a:solidFill>
                <a:srgbClr val="002060"/>
              </a:solidFill>
              <a:latin typeface="+mj-lt"/>
              <a:ea typeface="Times New Roman"/>
              <a:cs typeface="Times New Roman"/>
            </a:endParaRPr>
          </a:p>
          <a:p>
            <a:r>
              <a:rPr lang="sl-SI" sz="1800" b="1" i="1" dirty="0" smtClean="0">
                <a:solidFill>
                  <a:srgbClr val="002060"/>
                </a:solidFill>
                <a:latin typeface="+mj-lt"/>
                <a:ea typeface="Times New Roman"/>
                <a:cs typeface="Times New Roman"/>
              </a:rPr>
              <a:t>KANDIDATI SO SPREJETI V PRVEGA OD NAPISANIH ŠTUDIJSKIH PROGRAMOV V PRIJAVI, ZA KATEREGA IZPOLNJUJEJO SPLOŠNE POGOJE ZA VPIS IN SO DOSEGLI 90% MINIMUMA TOČK</a:t>
            </a:r>
            <a:endParaRPr lang="sl-SI" sz="1800" b="1" dirty="0" smtClean="0">
              <a:solidFill>
                <a:srgbClr val="002060"/>
              </a:solidFill>
              <a:latin typeface="+mj-lt"/>
              <a:ea typeface="Calibri"/>
              <a:cs typeface="Times New Roman"/>
            </a:endParaRPr>
          </a:p>
          <a:p>
            <a:pPr marL="0" indent="0">
              <a:buNone/>
            </a:pPr>
            <a:endParaRPr lang="sl-SI" sz="1800" dirty="0">
              <a:solidFill>
                <a:srgbClr val="002060"/>
              </a:solidFill>
            </a:endParaRPr>
          </a:p>
        </p:txBody>
      </p:sp>
    </p:spTree>
    <p:extLst>
      <p:ext uri="{BB962C8B-B14F-4D97-AF65-F5344CB8AC3E}">
        <p14:creationId xmlns:p14="http://schemas.microsoft.com/office/powerpoint/2010/main" val="4437005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91850" y="103006"/>
            <a:ext cx="8229600" cy="792088"/>
          </a:xfrm>
        </p:spPr>
        <p:txBody>
          <a:bodyPr/>
          <a:lstStyle/>
          <a:p>
            <a:r>
              <a:rPr lang="sl-SI" sz="3200" b="1" i="1" dirty="0">
                <a:solidFill>
                  <a:srgbClr val="002060"/>
                </a:solidFill>
                <a:effectLst>
                  <a:outerShdw blurRad="38100" dist="38100" dir="2700000" algn="tl">
                    <a:srgbClr val="000000">
                      <a:alpha val="43137"/>
                    </a:srgbClr>
                  </a:outerShdw>
                </a:effectLst>
              </a:rPr>
              <a:t>KAKO IZPOLNIM PRIJAVO - </a:t>
            </a:r>
            <a:r>
              <a:rPr lang="sl-SI" sz="3200" b="1" i="1" dirty="0" err="1">
                <a:solidFill>
                  <a:srgbClr val="002060"/>
                </a:solidFill>
                <a:effectLst>
                  <a:outerShdw blurRad="38100" dist="38100" dir="2700000" algn="tl">
                    <a:srgbClr val="000000">
                      <a:alpha val="43137"/>
                    </a:srgbClr>
                  </a:outerShdw>
                </a:effectLst>
              </a:rPr>
              <a:t>POS</a:t>
            </a:r>
            <a:r>
              <a:rPr lang="sl-SI" sz="3200" b="1" i="1" dirty="0">
                <a:solidFill>
                  <a:srgbClr val="002060"/>
                </a:solidFill>
                <a:effectLst>
                  <a:outerShdw blurRad="38100" dist="38100" dir="2700000" algn="tl">
                    <a:srgbClr val="000000">
                      <a:alpha val="43137"/>
                    </a:srgbClr>
                  </a:outerShdw>
                </a:effectLst>
              </a:rPr>
              <a:t> ???</a:t>
            </a:r>
            <a:endParaRPr lang="sl-SI" sz="3200" i="1" dirty="0">
              <a:solidFill>
                <a:srgbClr val="002060"/>
              </a:solidFill>
              <a:effectLst>
                <a:outerShdw blurRad="38100" dist="38100" dir="2700000" algn="tl">
                  <a:srgbClr val="000000">
                    <a:alpha val="43137"/>
                  </a:srgbClr>
                </a:outerShdw>
              </a:effectLst>
            </a:endParaRPr>
          </a:p>
        </p:txBody>
      </p:sp>
      <p:sp>
        <p:nvSpPr>
          <p:cNvPr id="6" name="PoljeZBesedilom 5"/>
          <p:cNvSpPr txBox="1"/>
          <p:nvPr/>
        </p:nvSpPr>
        <p:spPr>
          <a:xfrm>
            <a:off x="284333" y="961530"/>
            <a:ext cx="2790443"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IGOR B. (</a:t>
            </a:r>
            <a:r>
              <a:rPr lang="sl-SI" sz="2400" b="1" u="sng" dirty="0" err="1" smtClean="0">
                <a:solidFill>
                  <a:srgbClr val="002060"/>
                </a:solidFill>
              </a:rPr>
              <a:t>POS</a:t>
            </a:r>
            <a:r>
              <a:rPr lang="sl-SI" sz="2400" b="1" u="sng" dirty="0" smtClean="0">
                <a:solidFill>
                  <a:srgbClr val="002060"/>
                </a:solidFill>
              </a:rPr>
              <a:t>)</a:t>
            </a:r>
            <a:r>
              <a:rPr lang="sl-SI" b="1" dirty="0" smtClean="0">
                <a:solidFill>
                  <a:srgbClr val="002060"/>
                </a:solidFill>
              </a:rPr>
              <a:t> </a:t>
            </a:r>
          </a:p>
          <a:p>
            <a:r>
              <a:rPr lang="sl-SI" sz="1600" dirty="0" smtClean="0">
                <a:solidFill>
                  <a:srgbClr val="002060"/>
                </a:solidFill>
              </a:rPr>
              <a:t>3. letnik = 2</a:t>
            </a:r>
          </a:p>
          <a:p>
            <a:r>
              <a:rPr lang="sl-SI" sz="1600" dirty="0" smtClean="0">
                <a:solidFill>
                  <a:srgbClr val="002060"/>
                </a:solidFill>
              </a:rPr>
              <a:t>4. letnik = 2</a:t>
            </a:r>
          </a:p>
          <a:p>
            <a:r>
              <a:rPr lang="sl-SI" sz="1600" dirty="0" smtClean="0">
                <a:solidFill>
                  <a:srgbClr val="002060"/>
                </a:solidFill>
              </a:rPr>
              <a:t>Matura = 10 točk </a:t>
            </a:r>
            <a:r>
              <a:rPr lang="sl-SI" sz="1600" dirty="0" smtClean="0">
                <a:solidFill>
                  <a:srgbClr val="FF0066"/>
                </a:solidFill>
              </a:rPr>
              <a:t>=&gt; 40točk</a:t>
            </a:r>
          </a:p>
        </p:txBody>
      </p:sp>
      <p:sp>
        <p:nvSpPr>
          <p:cNvPr id="7" name="PoljeZBesedilom 6"/>
          <p:cNvSpPr txBox="1"/>
          <p:nvPr/>
        </p:nvSpPr>
        <p:spPr>
          <a:xfrm>
            <a:off x="5062195" y="970958"/>
            <a:ext cx="2667784"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PETRA K. (</a:t>
            </a:r>
            <a:r>
              <a:rPr lang="sl-SI" sz="2400" b="1" u="sng" dirty="0" err="1" smtClean="0">
                <a:solidFill>
                  <a:srgbClr val="002060"/>
                </a:solidFill>
              </a:rPr>
              <a:t>POS</a:t>
            </a:r>
            <a:r>
              <a:rPr lang="sl-SI" sz="2400" b="1" u="sng" dirty="0" smtClean="0">
                <a:solidFill>
                  <a:srgbClr val="002060"/>
                </a:solidFill>
              </a:rPr>
              <a:t>)</a:t>
            </a:r>
            <a:endParaRPr lang="sl-SI" b="1" dirty="0" smtClean="0">
              <a:solidFill>
                <a:srgbClr val="002060"/>
              </a:solidFill>
            </a:endParaRPr>
          </a:p>
          <a:p>
            <a:r>
              <a:rPr lang="sl-SI" sz="1600" dirty="0" smtClean="0">
                <a:solidFill>
                  <a:srgbClr val="002060"/>
                </a:solidFill>
              </a:rPr>
              <a:t>3. letnik = 3</a:t>
            </a:r>
          </a:p>
          <a:p>
            <a:r>
              <a:rPr lang="sl-SI" sz="1600" dirty="0" smtClean="0">
                <a:solidFill>
                  <a:srgbClr val="002060"/>
                </a:solidFill>
              </a:rPr>
              <a:t>4. letnik = 4</a:t>
            </a:r>
          </a:p>
          <a:p>
            <a:r>
              <a:rPr lang="sl-SI" sz="1600" dirty="0" smtClean="0">
                <a:solidFill>
                  <a:srgbClr val="002060"/>
                </a:solidFill>
              </a:rPr>
              <a:t>Matura = 20 točk </a:t>
            </a:r>
            <a:r>
              <a:rPr lang="sl-SI" sz="1600" dirty="0" smtClean="0">
                <a:solidFill>
                  <a:srgbClr val="FF0066"/>
                </a:solidFill>
              </a:rPr>
              <a:t>=&gt; 76točk</a:t>
            </a:r>
          </a:p>
        </p:txBody>
      </p:sp>
      <p:sp>
        <p:nvSpPr>
          <p:cNvPr id="11" name="Dokument 10"/>
          <p:cNvSpPr/>
          <p:nvPr/>
        </p:nvSpPr>
        <p:spPr>
          <a:xfrm>
            <a:off x="284333" y="2340991"/>
            <a:ext cx="3891741" cy="128833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Logistika </a:t>
            </a:r>
            <a:r>
              <a:rPr lang="sl-SI" dirty="0" err="1" smtClean="0">
                <a:solidFill>
                  <a:srgbClr val="FFC000"/>
                </a:solidFill>
              </a:rPr>
              <a:t>sist</a:t>
            </a:r>
            <a:r>
              <a:rPr lang="sl-SI" dirty="0" smtClean="0">
                <a:solidFill>
                  <a:srgbClr val="FFC000"/>
                </a:solidFill>
              </a:rPr>
              <a:t>. </a:t>
            </a:r>
            <a:r>
              <a:rPr lang="sl-SI" dirty="0" err="1" smtClean="0">
                <a:solidFill>
                  <a:srgbClr val="FFC000"/>
                </a:solidFill>
              </a:rPr>
              <a:t>UN</a:t>
            </a:r>
            <a:r>
              <a:rPr lang="sl-SI" dirty="0" smtClean="0">
                <a:solidFill>
                  <a:srgbClr val="FFC000"/>
                </a:solidFill>
              </a:rPr>
              <a:t> – </a:t>
            </a:r>
            <a:r>
              <a:rPr lang="sl-SI" dirty="0" err="1" smtClean="0">
                <a:solidFill>
                  <a:srgbClr val="FFC000"/>
                </a:solidFill>
              </a:rPr>
              <a:t>UMB</a:t>
            </a:r>
            <a:r>
              <a:rPr lang="sl-SI" dirty="0" smtClean="0">
                <a:solidFill>
                  <a:srgbClr val="FFC000"/>
                </a:solidFill>
              </a:rPr>
              <a:t> (100 mest)</a:t>
            </a:r>
          </a:p>
          <a:p>
            <a:pPr algn="ctr"/>
            <a:r>
              <a:rPr lang="sl-SI" dirty="0" smtClean="0">
                <a:solidFill>
                  <a:srgbClr val="FFC000"/>
                </a:solidFill>
              </a:rPr>
              <a:t>(NEOMEJEN, 95 sprejetih)</a:t>
            </a:r>
            <a:endParaRPr lang="sl-SI" dirty="0"/>
          </a:p>
        </p:txBody>
      </p:sp>
      <p:sp>
        <p:nvSpPr>
          <p:cNvPr id="12" name="Dokument 11"/>
          <p:cNvSpPr/>
          <p:nvPr/>
        </p:nvSpPr>
        <p:spPr>
          <a:xfrm>
            <a:off x="4700830" y="2312710"/>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Medicina </a:t>
            </a:r>
            <a:r>
              <a:rPr lang="sl-SI" dirty="0" err="1" smtClean="0">
                <a:solidFill>
                  <a:srgbClr val="FFC000"/>
                </a:solidFill>
              </a:rPr>
              <a:t>UN</a:t>
            </a:r>
            <a:r>
              <a:rPr lang="sl-SI" dirty="0" smtClean="0">
                <a:solidFill>
                  <a:srgbClr val="FFC000"/>
                </a:solidFill>
              </a:rPr>
              <a:t> - ULJ (96 mest)</a:t>
            </a:r>
            <a:r>
              <a:rPr lang="sl-SI" dirty="0" smtClean="0"/>
              <a:t>	</a:t>
            </a:r>
          </a:p>
          <a:p>
            <a:pPr algn="ctr"/>
            <a:r>
              <a:rPr lang="sl-SI" dirty="0" smtClean="0">
                <a:solidFill>
                  <a:srgbClr val="FFC000"/>
                </a:solidFill>
              </a:rPr>
              <a:t>(OMEJEN min 83 točk</a:t>
            </a:r>
            <a:r>
              <a:rPr lang="sl-SI" dirty="0" smtClean="0">
                <a:solidFill>
                  <a:srgbClr val="00B050"/>
                </a:solidFill>
              </a:rPr>
              <a:t>/min POS 74,7</a:t>
            </a:r>
            <a:r>
              <a:rPr lang="sl-SI" dirty="0" smtClean="0">
                <a:solidFill>
                  <a:srgbClr val="FFC000"/>
                </a:solidFill>
              </a:rPr>
              <a:t>)</a:t>
            </a:r>
            <a:endParaRPr lang="sl-SI" dirty="0">
              <a:solidFill>
                <a:srgbClr val="FFC000"/>
              </a:solidFill>
            </a:endParaRPr>
          </a:p>
        </p:txBody>
      </p:sp>
      <p:sp>
        <p:nvSpPr>
          <p:cNvPr id="13" name="Dokument 12"/>
          <p:cNvSpPr/>
          <p:nvPr/>
        </p:nvSpPr>
        <p:spPr>
          <a:xfrm>
            <a:off x="4700830" y="3734586"/>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2. ŽELJA</a:t>
            </a:r>
          </a:p>
          <a:p>
            <a:pPr algn="ctr"/>
            <a:r>
              <a:rPr lang="sl-SI" dirty="0" smtClean="0">
                <a:solidFill>
                  <a:srgbClr val="FFC000"/>
                </a:solidFill>
              </a:rPr>
              <a:t>Logistika sistemov </a:t>
            </a:r>
            <a:r>
              <a:rPr lang="sl-SI" dirty="0" err="1" smtClean="0">
                <a:solidFill>
                  <a:srgbClr val="FFC000"/>
                </a:solidFill>
              </a:rPr>
              <a:t>UN</a:t>
            </a:r>
            <a:r>
              <a:rPr lang="sl-SI" dirty="0">
                <a:solidFill>
                  <a:srgbClr val="FFC000"/>
                </a:solidFill>
              </a:rPr>
              <a:t> </a:t>
            </a:r>
            <a:r>
              <a:rPr lang="sl-SI" dirty="0" smtClean="0">
                <a:solidFill>
                  <a:srgbClr val="FFC000"/>
                </a:solidFill>
              </a:rPr>
              <a:t>(5 mest)</a:t>
            </a:r>
          </a:p>
          <a:p>
            <a:pPr algn="ctr"/>
            <a:r>
              <a:rPr lang="sl-SI" dirty="0" smtClean="0">
                <a:solidFill>
                  <a:srgbClr val="FFC000"/>
                </a:solidFill>
              </a:rPr>
              <a:t>(OMEJEN z 2. in 3. željo, min </a:t>
            </a:r>
          </a:p>
          <a:p>
            <a:pPr algn="ctr"/>
            <a:r>
              <a:rPr lang="sl-SI" dirty="0" smtClean="0">
                <a:solidFill>
                  <a:srgbClr val="FFC000"/>
                </a:solidFill>
              </a:rPr>
              <a:t>79 )	</a:t>
            </a:r>
            <a:endParaRPr lang="sl-SI" dirty="0">
              <a:solidFill>
                <a:srgbClr val="FFC000"/>
              </a:solidFill>
            </a:endParaRPr>
          </a:p>
        </p:txBody>
      </p:sp>
      <p:sp>
        <p:nvSpPr>
          <p:cNvPr id="14" name="Dokument 13"/>
          <p:cNvSpPr/>
          <p:nvPr/>
        </p:nvSpPr>
        <p:spPr>
          <a:xfrm>
            <a:off x="4700829" y="5195740"/>
            <a:ext cx="4094379"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3. ŽELJA</a:t>
            </a:r>
          </a:p>
          <a:p>
            <a:pPr algn="ctr"/>
            <a:r>
              <a:rPr lang="sl-SI" dirty="0" smtClean="0">
                <a:solidFill>
                  <a:srgbClr val="FFC000"/>
                </a:solidFill>
              </a:rPr>
              <a:t>ZDRAV. NEGA </a:t>
            </a:r>
            <a:r>
              <a:rPr lang="sl-SI" dirty="0" err="1" smtClean="0">
                <a:solidFill>
                  <a:srgbClr val="FFC000"/>
                </a:solidFill>
              </a:rPr>
              <a:t>VS</a:t>
            </a:r>
            <a:r>
              <a:rPr lang="sl-SI" dirty="0" smtClean="0">
                <a:solidFill>
                  <a:srgbClr val="FFC000"/>
                </a:solidFill>
              </a:rPr>
              <a:t> </a:t>
            </a:r>
            <a:r>
              <a:rPr lang="sl-SI" dirty="0" err="1" smtClean="0">
                <a:solidFill>
                  <a:srgbClr val="FFC000"/>
                </a:solidFill>
              </a:rPr>
              <a:t>UNP</a:t>
            </a:r>
            <a:r>
              <a:rPr lang="sl-SI" dirty="0" smtClean="0">
                <a:solidFill>
                  <a:srgbClr val="FFC000"/>
                </a:solidFill>
              </a:rPr>
              <a:t>(60 mest)</a:t>
            </a:r>
          </a:p>
          <a:p>
            <a:pPr algn="ctr"/>
            <a:r>
              <a:rPr lang="sl-SI" dirty="0" smtClean="0">
                <a:solidFill>
                  <a:srgbClr val="FFC000"/>
                </a:solidFill>
              </a:rPr>
              <a:t>(OMEJEN; min 69 točk)</a:t>
            </a:r>
            <a:endParaRPr lang="sl-SI" dirty="0"/>
          </a:p>
        </p:txBody>
      </p:sp>
      <p:sp>
        <p:nvSpPr>
          <p:cNvPr id="21" name="Puščica dol 20"/>
          <p:cNvSpPr/>
          <p:nvPr/>
        </p:nvSpPr>
        <p:spPr>
          <a:xfrm>
            <a:off x="8129046" y="4826524"/>
            <a:ext cx="277266" cy="235670"/>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2" name="Zlomljena puščica 21"/>
          <p:cNvSpPr/>
          <p:nvPr/>
        </p:nvSpPr>
        <p:spPr>
          <a:xfrm rot="5400000">
            <a:off x="7824963" y="1280483"/>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3" name="Zlomljena puščica 22"/>
          <p:cNvSpPr/>
          <p:nvPr/>
        </p:nvSpPr>
        <p:spPr>
          <a:xfrm rot="5400000">
            <a:off x="3250684" y="12804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4" name="Puščica dol 23"/>
          <p:cNvSpPr/>
          <p:nvPr/>
        </p:nvSpPr>
        <p:spPr>
          <a:xfrm>
            <a:off x="8250809" y="3337090"/>
            <a:ext cx="311007" cy="311086"/>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7" name="Elipsa 26"/>
          <p:cNvSpPr/>
          <p:nvPr/>
        </p:nvSpPr>
        <p:spPr>
          <a:xfrm>
            <a:off x="152400" y="2273458"/>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9" name="Elipsa 28"/>
          <p:cNvSpPr/>
          <p:nvPr/>
        </p:nvSpPr>
        <p:spPr>
          <a:xfrm>
            <a:off x="4658412" y="5062194"/>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0" name="Elipsa 19"/>
          <p:cNvSpPr/>
          <p:nvPr/>
        </p:nvSpPr>
        <p:spPr>
          <a:xfrm>
            <a:off x="4711752" y="2174214"/>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06139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arn(inVertical)">
                                      <p:cBhvr>
                                        <p:cTn id="10" dur="5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Vertical)">
                                      <p:cBhvr>
                                        <p:cTn id="21" dur="500"/>
                                        <p:tgtEl>
                                          <p:spTgt spid="2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inVertical)">
                                      <p:cBhvr>
                                        <p:cTn id="24" dur="500"/>
                                        <p:tgtEl>
                                          <p:spTgt spid="12"/>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arn(inVertical)">
                                      <p:cBhvr>
                                        <p:cTn id="27" dur="500"/>
                                        <p:tgtEl>
                                          <p:spTgt spid="24"/>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barn(inVertical)">
                                      <p:cBhvr>
                                        <p:cTn id="33" dur="500"/>
                                        <p:tgtEl>
                                          <p:spTgt spid="21"/>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barn(inVertical)">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barn(inVertical)">
                                      <p:cBhvr>
                                        <p:cTn id="46" dur="500"/>
                                        <p:tgtEl>
                                          <p:spTgt spid="2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grpId="1" nodeType="clickEffect">
                                  <p:stCondLst>
                                    <p:cond delay="0"/>
                                  </p:stCondLst>
                                  <p:childTnLst>
                                    <p:animEffect transition="out" filter="fade">
                                      <p:cBhvr>
                                        <p:cTn id="50" dur="500"/>
                                        <p:tgtEl>
                                          <p:spTgt spid="21"/>
                                        </p:tgtEl>
                                      </p:cBhvr>
                                    </p:animEffect>
                                    <p:set>
                                      <p:cBhvr>
                                        <p:cTn id="51" dur="1" fill="hold">
                                          <p:stCondLst>
                                            <p:cond delay="499"/>
                                          </p:stCondLst>
                                        </p:cTn>
                                        <p:tgtEl>
                                          <p:spTgt spid="21"/>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500"/>
                                        <p:tgtEl>
                                          <p:spTgt spid="14"/>
                                        </p:tgtEl>
                                      </p:cBhvr>
                                    </p:animEffect>
                                    <p:set>
                                      <p:cBhvr>
                                        <p:cTn id="54" dur="1" fill="hold">
                                          <p:stCondLst>
                                            <p:cond delay="499"/>
                                          </p:stCondLst>
                                        </p:cTn>
                                        <p:tgtEl>
                                          <p:spTgt spid="14"/>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500"/>
                                        <p:tgtEl>
                                          <p:spTgt spid="29"/>
                                        </p:tgtEl>
                                      </p:cBhvr>
                                    </p:animEffect>
                                    <p:set>
                                      <p:cBhvr>
                                        <p:cTn id="57" dur="1" fill="hold">
                                          <p:stCondLst>
                                            <p:cond delay="499"/>
                                          </p:stCondLst>
                                        </p:cTn>
                                        <p:tgtEl>
                                          <p:spTgt spid="29"/>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arn(inVertical)">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14" grpId="0" animBg="1"/>
      <p:bldP spid="14" grpId="1" animBg="1"/>
      <p:bldP spid="21" grpId="0" animBg="1"/>
      <p:bldP spid="21" grpId="1" animBg="1"/>
      <p:bldP spid="22" grpId="0" animBg="1"/>
      <p:bldP spid="23" grpId="0" animBg="1"/>
      <p:bldP spid="24" grpId="0" animBg="1"/>
      <p:bldP spid="27" grpId="0" animBg="1"/>
      <p:bldP spid="29" grpId="0" animBg="1"/>
      <p:bldP spid="29" grpId="1" animBg="1"/>
      <p:bldP spid="2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96450" y="550144"/>
            <a:ext cx="7826190" cy="1024656"/>
          </a:xfrm>
        </p:spPr>
        <p:txBody>
          <a:bodyPr>
            <a:noAutofit/>
          </a:bodyPr>
          <a:lstStyle/>
          <a:p>
            <a:r>
              <a:rPr lang="sl-SI" sz="3200" b="1" i="1" dirty="0">
                <a:solidFill>
                  <a:srgbClr val="002060"/>
                </a:solidFill>
                <a:effectLst>
                  <a:outerShdw blurRad="38100" dist="38100" dir="2700000" algn="tl">
                    <a:srgbClr val="000000">
                      <a:alpha val="43137"/>
                    </a:srgbClr>
                  </a:outerShdw>
                </a:effectLst>
              </a:rPr>
              <a:t>KAKO IZPOLNIM PRIJAVO - </a:t>
            </a:r>
            <a:r>
              <a:rPr lang="sl-SI" sz="3200" b="1" i="1" dirty="0" err="1">
                <a:solidFill>
                  <a:srgbClr val="002060"/>
                </a:solidFill>
                <a:effectLst>
                  <a:outerShdw blurRad="38100" dist="38100" dir="2700000" algn="tl">
                    <a:srgbClr val="000000">
                      <a:alpha val="43137"/>
                    </a:srgbClr>
                  </a:outerShdw>
                </a:effectLst>
              </a:rPr>
              <a:t>POS</a:t>
            </a:r>
            <a:r>
              <a:rPr lang="sl-SI" sz="3200" b="1" i="1" dirty="0">
                <a:solidFill>
                  <a:srgbClr val="002060"/>
                </a:solidFill>
                <a:effectLst>
                  <a:outerShdw blurRad="38100" dist="38100" dir="2700000" algn="tl">
                    <a:srgbClr val="000000">
                      <a:alpha val="43137"/>
                    </a:srgbClr>
                  </a:outerShdw>
                </a:effectLst>
              </a:rPr>
              <a:t> ???</a:t>
            </a:r>
            <a:endParaRPr lang="sl-SI" sz="3200" i="1" dirty="0">
              <a:solidFill>
                <a:srgbClr val="002060"/>
              </a:solidFill>
            </a:endParaRPr>
          </a:p>
        </p:txBody>
      </p:sp>
      <p:sp>
        <p:nvSpPr>
          <p:cNvPr id="3" name="Ograda vsebine 2"/>
          <p:cNvSpPr>
            <a:spLocks noGrp="1"/>
          </p:cNvSpPr>
          <p:nvPr>
            <p:ph idx="1"/>
          </p:nvPr>
        </p:nvSpPr>
        <p:spPr>
          <a:xfrm>
            <a:off x="457200" y="1600200"/>
            <a:ext cx="8526780" cy="4525963"/>
          </a:xfrm>
        </p:spPr>
        <p:txBody>
          <a:bodyPr/>
          <a:lstStyle/>
          <a:p>
            <a:pPr marL="0" indent="0">
              <a:buNone/>
            </a:pPr>
            <a:r>
              <a:rPr lang="sl-SI" b="1" dirty="0" smtClean="0">
                <a:solidFill>
                  <a:srgbClr val="FF0066"/>
                </a:solidFill>
                <a:effectLst>
                  <a:outerShdw blurRad="38100" dist="38100" dir="2700000" algn="tl">
                    <a:srgbClr val="000000">
                      <a:alpha val="43137"/>
                    </a:srgbClr>
                  </a:outerShdw>
                </a:effectLst>
              </a:rPr>
              <a:t>  KDAJ LAHKO ZAPROSIM ZA POS:</a:t>
            </a:r>
          </a:p>
          <a:p>
            <a:r>
              <a:rPr lang="sl-SI" sz="2000" b="1" dirty="0" smtClean="0">
                <a:solidFill>
                  <a:srgbClr val="002060"/>
                </a:solidFill>
              </a:rPr>
              <a:t>INVALIDNOST;</a:t>
            </a:r>
          </a:p>
          <a:p>
            <a:r>
              <a:rPr lang="sl-SI" sz="2000" b="1" dirty="0" smtClean="0">
                <a:solidFill>
                  <a:srgbClr val="002060"/>
                </a:solidFill>
              </a:rPr>
              <a:t>KRONIČNO BOLEZEN ALI POSLEDICE AKUTNE BOL.;</a:t>
            </a:r>
          </a:p>
          <a:p>
            <a:r>
              <a:rPr lang="sl-SI" sz="2000" b="1" dirty="0" smtClean="0">
                <a:solidFill>
                  <a:srgbClr val="002060"/>
                </a:solidFill>
              </a:rPr>
              <a:t>USMERITEV OZ. RAZVRSTITEV V SKLADU Z ZAKONOM O USMERJANJU OTROK S POSEBNIMI POTREBAMI;</a:t>
            </a:r>
          </a:p>
          <a:p>
            <a:r>
              <a:rPr lang="sl-SI" sz="2000" b="1" dirty="0" smtClean="0">
                <a:solidFill>
                  <a:srgbClr val="002060"/>
                </a:solidFill>
              </a:rPr>
              <a:t>STATUS VRHUNSKEGA ŠPORTNIKA;</a:t>
            </a:r>
          </a:p>
          <a:p>
            <a:r>
              <a:rPr lang="sl-SI" sz="2000" b="1" dirty="0" smtClean="0">
                <a:solidFill>
                  <a:srgbClr val="002060"/>
                </a:solidFill>
              </a:rPr>
              <a:t>IZJEMNO TEŽKE ŽIVLJENJSKE ALI SOCIALNE RAZMERE;</a:t>
            </a:r>
          </a:p>
          <a:p>
            <a:r>
              <a:rPr lang="sl-SI" sz="2000" b="1" dirty="0" smtClean="0">
                <a:solidFill>
                  <a:srgbClr val="002060"/>
                </a:solidFill>
              </a:rPr>
              <a:t>IZJEMEN USPEH NA DRŽAVNIH TEKMOVANJ IZ ZNANJA; </a:t>
            </a:r>
          </a:p>
          <a:p>
            <a:r>
              <a:rPr lang="sl-SI" sz="2000" b="1" dirty="0" smtClean="0">
                <a:solidFill>
                  <a:srgbClr val="002060"/>
                </a:solidFill>
              </a:rPr>
              <a:t>STATUS DIJAKA, KI SE VZPOREDNO IZOBRAŽUJE</a:t>
            </a:r>
            <a:r>
              <a:rPr lang="sl-SI" sz="2400" b="1" dirty="0" smtClean="0">
                <a:solidFill>
                  <a:srgbClr val="002060"/>
                </a:solidFill>
              </a:rPr>
              <a:t>.</a:t>
            </a:r>
            <a:endParaRPr lang="sl-SI" sz="2400" b="1" dirty="0">
              <a:solidFill>
                <a:srgbClr val="002060"/>
              </a:solidFill>
            </a:endParaRPr>
          </a:p>
        </p:txBody>
      </p:sp>
    </p:spTree>
    <p:extLst>
      <p:ext uri="{BB962C8B-B14F-4D97-AF65-F5344CB8AC3E}">
        <p14:creationId xmlns:p14="http://schemas.microsoft.com/office/powerpoint/2010/main" val="29208949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1390416"/>
          </a:xfrm>
        </p:spPr>
        <p:txBody>
          <a:bodyPr>
            <a:noAutofit/>
          </a:bodyPr>
          <a:lstStyle/>
          <a:p>
            <a:r>
              <a:rPr lang="sl-SI" sz="3200" b="1" i="1" dirty="0">
                <a:solidFill>
                  <a:srgbClr val="002060"/>
                </a:solidFill>
                <a:effectLst>
                  <a:outerShdw blurRad="38100" dist="38100" dir="2700000" algn="tl">
                    <a:srgbClr val="000000">
                      <a:alpha val="43137"/>
                    </a:srgbClr>
                  </a:outerShdw>
                </a:effectLst>
              </a:rPr>
              <a:t>KAJ LAHKO NAREDIM, ČE SI PREMISLIM GLEDE ZAPISANIH ŠTUDIJSKIH ŽELJA </a:t>
            </a:r>
            <a:r>
              <a:rPr lang="sl-SI" sz="3200" b="1" i="1" dirty="0" smtClean="0">
                <a:solidFill>
                  <a:srgbClr val="002060"/>
                </a:solidFill>
                <a:effectLst>
                  <a:outerShdw blurRad="38100" dist="38100" dir="2700000" algn="tl">
                    <a:srgbClr val="000000">
                      <a:alpha val="43137"/>
                    </a:srgbClr>
                  </a:outerShdw>
                </a:effectLst>
              </a:rPr>
              <a:t>PRED ROKOM </a:t>
            </a:r>
            <a:r>
              <a:rPr lang="sl-SI" sz="3200" b="1" i="1" dirty="0">
                <a:solidFill>
                  <a:srgbClr val="002060"/>
                </a:solidFill>
                <a:effectLst>
                  <a:outerShdw blurRad="38100" dist="38100" dir="2700000" algn="tl">
                    <a:srgbClr val="000000">
                      <a:alpha val="43137"/>
                    </a:srgbClr>
                  </a:outerShdw>
                </a:effectLst>
              </a:rPr>
              <a:t>ZA ODDAJO PRIJAVE?</a:t>
            </a:r>
            <a:endParaRPr lang="sl-SI" sz="3200" dirty="0">
              <a:effectLst>
                <a:outerShdw blurRad="38100" dist="38100" dir="2700000" algn="tl">
                  <a:srgbClr val="000000">
                    <a:alpha val="43137"/>
                  </a:srgbClr>
                </a:outerShdw>
              </a:effectLst>
            </a:endParaRPr>
          </a:p>
        </p:txBody>
      </p:sp>
      <p:sp>
        <p:nvSpPr>
          <p:cNvPr id="3" name="Ograda vsebine 2"/>
          <p:cNvSpPr>
            <a:spLocks noGrp="1"/>
          </p:cNvSpPr>
          <p:nvPr>
            <p:ph idx="1"/>
          </p:nvPr>
        </p:nvSpPr>
        <p:spPr>
          <a:xfrm>
            <a:off x="952052" y="2628452"/>
            <a:ext cx="6777317" cy="3508977"/>
          </a:xfrm>
        </p:spPr>
        <p:txBody>
          <a:bodyPr>
            <a:normAutofit/>
          </a:bodyPr>
          <a:lstStyle/>
          <a:p>
            <a:r>
              <a:rPr lang="sl-SI" sz="1600" b="1" dirty="0" smtClean="0">
                <a:solidFill>
                  <a:srgbClr val="002060"/>
                </a:solidFill>
              </a:rPr>
              <a:t>PRIJAVA </a:t>
            </a:r>
            <a:r>
              <a:rPr lang="sl-SI" sz="1600" b="1" dirty="0">
                <a:solidFill>
                  <a:srgbClr val="002060"/>
                </a:solidFill>
              </a:rPr>
              <a:t>Z DIGITALNIM POTRDILOM: </a:t>
            </a:r>
            <a:endParaRPr lang="sl-SI" sz="1600" b="1" dirty="0" smtClean="0">
              <a:solidFill>
                <a:srgbClr val="002060"/>
              </a:solidFill>
            </a:endParaRPr>
          </a:p>
          <a:p>
            <a:r>
              <a:rPr lang="sl-SI" sz="1100" b="1" dirty="0" smtClean="0">
                <a:solidFill>
                  <a:srgbClr val="002060"/>
                </a:solidFill>
              </a:rPr>
              <a:t>PRIKLIČEŠ/ZBRIŠEŠ  TER POTRDIŠ NOVO PRIJAVO</a:t>
            </a:r>
            <a:r>
              <a:rPr lang="sl-SI" b="1" dirty="0" smtClean="0">
                <a:solidFill>
                  <a:srgbClr val="002060"/>
                </a:solidFill>
              </a:rPr>
              <a:t>. </a:t>
            </a:r>
          </a:p>
          <a:p>
            <a:pPr marL="68580" indent="0">
              <a:buNone/>
            </a:pPr>
            <a:endParaRPr lang="sl-SI" b="1" dirty="0" smtClean="0">
              <a:solidFill>
                <a:srgbClr val="002060"/>
              </a:solidFill>
            </a:endParaRPr>
          </a:p>
          <a:p>
            <a:r>
              <a:rPr lang="sl-SI" sz="1600" b="1" dirty="0" smtClean="0">
                <a:solidFill>
                  <a:srgbClr val="002060"/>
                </a:solidFill>
              </a:rPr>
              <a:t>PRIJAVA Z UPORABNIŠKIM IMENOM IN GESLOM</a:t>
            </a:r>
          </a:p>
          <a:p>
            <a:r>
              <a:rPr lang="sl-SI" sz="1100" b="1" dirty="0">
                <a:solidFill>
                  <a:srgbClr val="002060"/>
                </a:solidFill>
              </a:rPr>
              <a:t>PRIKLIČEŠ/ZBRIŠEŠ </a:t>
            </a:r>
            <a:r>
              <a:rPr lang="sl-SI" sz="1100" b="1" dirty="0" smtClean="0">
                <a:solidFill>
                  <a:srgbClr val="002060"/>
                </a:solidFill>
              </a:rPr>
              <a:t>PRIJAVO</a:t>
            </a:r>
            <a:r>
              <a:rPr lang="sl-SI" sz="1100" b="1" dirty="0">
                <a:solidFill>
                  <a:srgbClr val="002060"/>
                </a:solidFill>
              </a:rPr>
              <a:t> </a:t>
            </a:r>
            <a:r>
              <a:rPr lang="sl-SI" sz="1100" b="1" dirty="0" smtClean="0">
                <a:solidFill>
                  <a:srgbClr val="002060"/>
                </a:solidFill>
              </a:rPr>
              <a:t>TER </a:t>
            </a:r>
            <a:r>
              <a:rPr lang="sl-SI" sz="1100" b="1" dirty="0">
                <a:solidFill>
                  <a:srgbClr val="002060"/>
                </a:solidFill>
              </a:rPr>
              <a:t>PONOVNO </a:t>
            </a:r>
            <a:r>
              <a:rPr lang="sl-SI" sz="1100" b="1" dirty="0" smtClean="0">
                <a:solidFill>
                  <a:srgbClr val="002060"/>
                </a:solidFill>
              </a:rPr>
              <a:t> POŠLJEŠ NATISNJENO PRIJAVO NA USTREZEN NASLOV: </a:t>
            </a:r>
            <a:r>
              <a:rPr lang="sl-SI" sz="1100" b="1" dirty="0" smtClean="0">
                <a:solidFill>
                  <a:srgbClr val="002060"/>
                </a:solidFill>
                <a:hlinkClick r:id="rId2"/>
              </a:rPr>
              <a:t>LINK</a:t>
            </a:r>
            <a:endParaRPr lang="sl-SI" sz="1100" b="1" dirty="0" smtClean="0">
              <a:solidFill>
                <a:srgbClr val="002060"/>
              </a:solidFill>
            </a:endParaRPr>
          </a:p>
        </p:txBody>
      </p:sp>
    </p:spTree>
    <p:extLst>
      <p:ext uri="{BB962C8B-B14F-4D97-AF65-F5344CB8AC3E}">
        <p14:creationId xmlns:p14="http://schemas.microsoft.com/office/powerpoint/2010/main" val="12957999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1685056"/>
          </a:xfrm>
        </p:spPr>
        <p:txBody>
          <a:bodyPr>
            <a:noAutofit/>
          </a:bodyPr>
          <a:lstStyle/>
          <a:p>
            <a:r>
              <a:rPr lang="sl-SI" sz="3200" b="1" i="1" dirty="0">
                <a:solidFill>
                  <a:srgbClr val="002060"/>
                </a:solidFill>
                <a:effectLst>
                  <a:outerShdw blurRad="38100" dist="38100" dir="2700000" algn="tl">
                    <a:srgbClr val="000000">
                      <a:alpha val="43137"/>
                    </a:srgbClr>
                  </a:outerShdw>
                </a:effectLst>
              </a:rPr>
              <a:t>KAJ LAHKO NAREDIM, ČE SI PREMISLIM GLEDE ZAPISANIH ŠTUDIJSKIH ŽELJA PO ROKU ZA  ODDAJO PRIJAVE?</a:t>
            </a:r>
            <a:endParaRPr lang="sl-SI" sz="3200" i="1" dirty="0">
              <a:effectLst>
                <a:outerShdw blurRad="38100" dist="38100" dir="2700000" algn="tl">
                  <a:srgbClr val="000000">
                    <a:alpha val="43137"/>
                  </a:srgbClr>
                </a:outerShdw>
              </a:effectLst>
            </a:endParaRPr>
          </a:p>
        </p:txBody>
      </p:sp>
      <p:sp>
        <p:nvSpPr>
          <p:cNvPr id="4" name="Ograda vsebine 3"/>
          <p:cNvSpPr txBox="1">
            <a:spLocks noGrp="1"/>
          </p:cNvSpPr>
          <p:nvPr>
            <p:ph idx="1"/>
          </p:nvPr>
        </p:nvSpPr>
        <p:spPr>
          <a:xfrm>
            <a:off x="1023172" y="2851972"/>
            <a:ext cx="7175948" cy="1938992"/>
          </a:xfrm>
          <a:prstGeom prst="rect">
            <a:avLst/>
          </a:prstGeom>
          <a:solidFill>
            <a:schemeClr val="accent6">
              <a:lumMod val="40000"/>
              <a:lumOff val="60000"/>
              <a:alpha val="32000"/>
            </a:schemeClr>
          </a:solidFill>
          <a:ln>
            <a:solidFill>
              <a:srgbClr val="FF0066"/>
            </a:solidFill>
          </a:ln>
        </p:spPr>
        <p:txBody>
          <a:bodyPr wrap="square" rtlCol="0">
            <a:spAutoFit/>
          </a:bodyPr>
          <a:lstStyle/>
          <a:p>
            <a:pPr marL="0" indent="0" algn="just">
              <a:buNone/>
            </a:pPr>
            <a:r>
              <a:rPr lang="sl-SI" sz="2400" dirty="0"/>
              <a:t> </a:t>
            </a:r>
            <a:r>
              <a:rPr lang="sl-SI" sz="2400" b="1" dirty="0">
                <a:solidFill>
                  <a:srgbClr val="002060"/>
                </a:solidFill>
              </a:rPr>
              <a:t>V skladu z določili Razpisa za vpis sprememba ali odjava </a:t>
            </a:r>
            <a:r>
              <a:rPr lang="sl-SI" sz="2400" b="1" dirty="0" smtClean="0">
                <a:solidFill>
                  <a:srgbClr val="002060"/>
                </a:solidFill>
              </a:rPr>
              <a:t>posameznih </a:t>
            </a:r>
            <a:r>
              <a:rPr lang="sl-SI" sz="2400" b="1" dirty="0">
                <a:solidFill>
                  <a:srgbClr val="002060"/>
                </a:solidFill>
              </a:rPr>
              <a:t>študijskih želja po izteku prvega roka oziroma drugega roka ni več mogoča razen, če ima za to kandidat upravičene </a:t>
            </a:r>
            <a:r>
              <a:rPr lang="sl-SI" sz="2400" b="1" dirty="0" smtClean="0">
                <a:solidFill>
                  <a:srgbClr val="002060"/>
                </a:solidFill>
              </a:rPr>
              <a:t>razloge</a:t>
            </a:r>
            <a:r>
              <a:rPr lang="sl-SI" b="1" dirty="0">
                <a:solidFill>
                  <a:srgbClr val="002060"/>
                </a:solidFill>
              </a:rPr>
              <a:t>.</a:t>
            </a:r>
            <a:endParaRPr lang="sl-SI" sz="2400" b="1" dirty="0">
              <a:solidFill>
                <a:srgbClr val="002060"/>
              </a:solidFill>
            </a:endParaRPr>
          </a:p>
        </p:txBody>
      </p:sp>
    </p:spTree>
    <p:extLst>
      <p:ext uri="{BB962C8B-B14F-4D97-AF65-F5344CB8AC3E}">
        <p14:creationId xmlns:p14="http://schemas.microsoft.com/office/powerpoint/2010/main" val="61358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05010" y="357104"/>
            <a:ext cx="7024744" cy="1143000"/>
          </a:xfrm>
        </p:spPr>
        <p:txBody>
          <a:bodyPr>
            <a:normAutofit fontScale="90000"/>
          </a:bodyPr>
          <a:lstStyle/>
          <a:p>
            <a:r>
              <a:rPr lang="sl-SI" altLang="sl-SI" sz="3200" b="1" i="1" dirty="0" smtClean="0">
                <a:solidFill>
                  <a:srgbClr val="002060"/>
                </a:solidFill>
              </a:rPr>
              <a:t>Trajanje študija: </a:t>
            </a:r>
            <a:r>
              <a:rPr lang="sl-SI" altLang="sl-SI" b="1" dirty="0">
                <a:solidFill>
                  <a:srgbClr val="009900"/>
                </a:solidFill>
                <a:latin typeface="Comic Sans MS" pitchFamily="66" charset="0"/>
              </a:rPr>
              <a:t/>
            </a:r>
            <a:br>
              <a:rPr lang="sl-SI" altLang="sl-SI" b="1" dirty="0">
                <a:solidFill>
                  <a:srgbClr val="009900"/>
                </a:solidFill>
                <a:latin typeface="Comic Sans MS" pitchFamily="66" charset="0"/>
              </a:rPr>
            </a:br>
            <a:endParaRPr lang="sl-SI" dirty="0"/>
          </a:p>
        </p:txBody>
      </p:sp>
      <p:sp>
        <p:nvSpPr>
          <p:cNvPr id="3" name="Ograda vsebine 2"/>
          <p:cNvSpPr>
            <a:spLocks noGrp="1"/>
          </p:cNvSpPr>
          <p:nvPr>
            <p:ph idx="1"/>
          </p:nvPr>
        </p:nvSpPr>
        <p:spPr>
          <a:xfrm>
            <a:off x="457200" y="1554480"/>
            <a:ext cx="8229600" cy="4571683"/>
          </a:xfrm>
        </p:spPr>
        <p:txBody>
          <a:bodyPr>
            <a:normAutofit/>
          </a:bodyPr>
          <a:lstStyle/>
          <a:p>
            <a:pPr eaLnBrk="1" hangingPunct="1"/>
            <a:r>
              <a:rPr lang="sl-SI" altLang="sl-SI" sz="1400" i="1" u="sng" dirty="0">
                <a:solidFill>
                  <a:schemeClr val="hlink"/>
                </a:solidFill>
              </a:rPr>
              <a:t>1. </a:t>
            </a:r>
            <a:r>
              <a:rPr lang="sl-SI" altLang="sl-SI" sz="1400" i="1" u="sng" dirty="0" smtClean="0">
                <a:solidFill>
                  <a:schemeClr val="hlink"/>
                </a:solidFill>
              </a:rPr>
              <a:t>stopnja</a:t>
            </a:r>
            <a:r>
              <a:rPr lang="sl-SI" altLang="sl-SI" sz="1400" i="1" u="sng" dirty="0" smtClean="0"/>
              <a:t> 2 leti (višješolski študij)</a:t>
            </a:r>
          </a:p>
          <a:p>
            <a:pPr eaLnBrk="1" hangingPunct="1"/>
            <a:r>
              <a:rPr lang="sl-SI" altLang="sl-SI" sz="1400" i="1" u="sng" dirty="0" smtClean="0">
                <a:solidFill>
                  <a:schemeClr val="hlink"/>
                </a:solidFill>
              </a:rPr>
              <a:t>1. stopnja</a:t>
            </a:r>
            <a:r>
              <a:rPr lang="sl-SI" altLang="sl-SI" sz="1400" i="1" u="sng" dirty="0" smtClean="0"/>
              <a:t> 3 leta + </a:t>
            </a:r>
            <a:r>
              <a:rPr lang="sl-SI" altLang="sl-SI" sz="1400" i="1" u="sng" dirty="0" smtClean="0">
                <a:solidFill>
                  <a:schemeClr val="hlink"/>
                </a:solidFill>
              </a:rPr>
              <a:t>2. stopnja</a:t>
            </a:r>
            <a:r>
              <a:rPr lang="sl-SI" altLang="sl-SI" sz="1400" i="1" u="sng" dirty="0" smtClean="0"/>
              <a:t> 2 leti+ </a:t>
            </a:r>
            <a:r>
              <a:rPr lang="sl-SI" altLang="sl-SI" sz="1400" i="1" u="sng" dirty="0" smtClean="0">
                <a:solidFill>
                  <a:schemeClr val="hlink"/>
                </a:solidFill>
              </a:rPr>
              <a:t>3. stopnja</a:t>
            </a:r>
            <a:r>
              <a:rPr lang="sl-SI" altLang="sl-SI" sz="1400" i="1" u="sng" dirty="0" smtClean="0"/>
              <a:t> 3 leta =&gt;</a:t>
            </a:r>
            <a:r>
              <a:rPr lang="sl-SI" altLang="sl-SI" sz="1400" b="1" u="sng" dirty="0" smtClean="0">
                <a:solidFill>
                  <a:srgbClr val="FF3300"/>
                </a:solidFill>
              </a:rPr>
              <a:t>3+2+3</a:t>
            </a:r>
          </a:p>
          <a:p>
            <a:pPr eaLnBrk="1" hangingPunct="1"/>
            <a:endParaRPr lang="sl-SI" altLang="sl-SI" sz="1400" b="1" i="1" dirty="0"/>
          </a:p>
          <a:p>
            <a:pPr eaLnBrk="1" hangingPunct="1"/>
            <a:r>
              <a:rPr lang="sl-SI" altLang="sl-SI" sz="1400" b="1" i="1" dirty="0"/>
              <a:t>Izjeme</a:t>
            </a:r>
            <a:r>
              <a:rPr lang="sl-SI" altLang="sl-SI" sz="1400" dirty="0"/>
              <a:t>:</a:t>
            </a:r>
            <a:r>
              <a:rPr lang="sl-SI" altLang="sl-SI" sz="1400" dirty="0">
                <a:solidFill>
                  <a:srgbClr val="4D3319"/>
                </a:solidFill>
              </a:rPr>
              <a:t>  </a:t>
            </a:r>
            <a:r>
              <a:rPr lang="sl-SI" altLang="sl-SI" sz="1400" b="1" dirty="0">
                <a:solidFill>
                  <a:schemeClr val="hlink"/>
                </a:solidFill>
              </a:rPr>
              <a:t>-</a:t>
            </a:r>
            <a:r>
              <a:rPr lang="sl-SI" altLang="sl-SI" sz="1400" i="1" dirty="0">
                <a:solidFill>
                  <a:srgbClr val="FF0066"/>
                </a:solidFill>
              </a:rPr>
              <a:t>  </a:t>
            </a:r>
            <a:r>
              <a:rPr lang="sl-SI" altLang="sl-SI" sz="1400" b="1" dirty="0">
                <a:solidFill>
                  <a:srgbClr val="FF3300"/>
                </a:solidFill>
              </a:rPr>
              <a:t>5+0</a:t>
            </a:r>
            <a:r>
              <a:rPr lang="sl-SI" altLang="sl-SI" sz="1400" b="1" dirty="0">
                <a:solidFill>
                  <a:schemeClr val="hlink"/>
                </a:solidFill>
              </a:rPr>
              <a:t>, </a:t>
            </a:r>
            <a:r>
              <a:rPr lang="sl-SI" altLang="sl-SI" sz="1400" b="1" dirty="0">
                <a:solidFill>
                  <a:srgbClr val="FF3300"/>
                </a:solidFill>
              </a:rPr>
              <a:t>6+0</a:t>
            </a:r>
            <a:r>
              <a:rPr lang="sl-SI" altLang="sl-SI" sz="1400" b="1" dirty="0">
                <a:solidFill>
                  <a:schemeClr val="hlink"/>
                </a:solidFill>
              </a:rPr>
              <a:t> (enovit mag. študij):</a:t>
            </a:r>
            <a:r>
              <a:rPr lang="sl-SI" altLang="sl-SI" sz="1400" b="1" dirty="0">
                <a:solidFill>
                  <a:srgbClr val="FF0066"/>
                </a:solidFill>
              </a:rPr>
              <a:t> </a:t>
            </a:r>
            <a:r>
              <a:rPr lang="sl-SI" altLang="sl-SI" sz="1400" b="1" dirty="0">
                <a:solidFill>
                  <a:srgbClr val="2C2905"/>
                </a:solidFill>
              </a:rPr>
              <a:t/>
            </a:r>
            <a:br>
              <a:rPr lang="sl-SI" altLang="sl-SI" sz="1400" b="1" dirty="0">
                <a:solidFill>
                  <a:srgbClr val="2C2905"/>
                </a:solidFill>
              </a:rPr>
            </a:br>
            <a:endParaRPr lang="sl-SI" altLang="sl-SI" sz="1400" b="1" dirty="0">
              <a:solidFill>
                <a:srgbClr val="2C2905"/>
              </a:solidFill>
            </a:endParaRPr>
          </a:p>
          <a:p>
            <a:pPr eaLnBrk="1" hangingPunct="1"/>
            <a:endParaRPr lang="sl-SI" altLang="sl-SI" sz="1400" b="1" dirty="0">
              <a:solidFill>
                <a:srgbClr val="2C2905"/>
              </a:solidFill>
            </a:endParaRPr>
          </a:p>
          <a:p>
            <a:pPr eaLnBrk="1" hangingPunct="1"/>
            <a:r>
              <a:rPr lang="sl-SI" altLang="sl-SI" sz="1400" b="1" dirty="0"/>
              <a:t>UL FA – ARHITEKTURA (5let), 		       UM MF - SPLOŠNA MEDICINA (6let),</a:t>
            </a:r>
            <a:br>
              <a:rPr lang="sl-SI" altLang="sl-SI" sz="1400" b="1" dirty="0"/>
            </a:br>
            <a:r>
              <a:rPr lang="sl-SI" altLang="sl-SI" sz="1400" b="1" dirty="0"/>
              <a:t>UL FFA – FARMACIJA (5let), 		       UL MF – MEDICINA (6let), </a:t>
            </a:r>
            <a:br>
              <a:rPr lang="sl-SI" altLang="sl-SI" sz="1400" b="1" dirty="0"/>
            </a:br>
            <a:r>
              <a:rPr lang="sl-SI" altLang="sl-SI" sz="1400" b="1" dirty="0"/>
              <a:t>UL PEF </a:t>
            </a:r>
            <a:r>
              <a:rPr lang="sl-SI" altLang="sl-SI" sz="1400" dirty="0"/>
              <a:t>– </a:t>
            </a:r>
            <a:r>
              <a:rPr lang="sl-SI" altLang="sl-SI" sz="1400" b="1" dirty="0"/>
              <a:t>PEDAGOŠKA MATEMATIKA (5let)      UL MF - DENTALNA MEDICINA (6let), </a:t>
            </a:r>
          </a:p>
          <a:p>
            <a:pPr eaLnBrk="1" hangingPunct="1"/>
            <a:r>
              <a:rPr lang="sl-SI" altLang="sl-SI" sz="1400" b="1" dirty="0"/>
              <a:t>UL TOF – TEOLOGIJA (5let), 		       UL VF – VETERINARSTVO (6let).</a:t>
            </a:r>
            <a:r>
              <a:rPr lang="sl-SI" altLang="sl-SI" sz="1400" dirty="0"/>
              <a:t> </a:t>
            </a:r>
            <a:endParaRPr lang="sl-SI" altLang="sl-SI" sz="1400" b="1" dirty="0">
              <a:solidFill>
                <a:srgbClr val="2C2905"/>
              </a:solidFill>
            </a:endParaRPr>
          </a:p>
          <a:p>
            <a:pPr marL="0" indent="0" eaLnBrk="1" hangingPunct="1">
              <a:buNone/>
            </a:pPr>
            <a:r>
              <a:rPr lang="sl-SI" altLang="sl-SI" sz="1400" b="1" dirty="0"/>
              <a:t>			</a:t>
            </a:r>
            <a:br>
              <a:rPr lang="sl-SI" altLang="sl-SI" sz="1400" b="1" dirty="0"/>
            </a:br>
            <a:endParaRPr lang="sl-SI" altLang="sl-SI" sz="1400" b="1" dirty="0"/>
          </a:p>
          <a:p>
            <a:pPr marL="0" indent="0" eaLnBrk="1" hangingPunct="1">
              <a:buNone/>
            </a:pPr>
            <a:r>
              <a:rPr lang="sl-SI" altLang="sl-SI" sz="1400" b="1" dirty="0"/>
              <a:t>	</a:t>
            </a:r>
            <a:r>
              <a:rPr lang="sl-SI" altLang="sl-SI" sz="1400" dirty="0"/>
              <a:t/>
            </a:r>
            <a:br>
              <a:rPr lang="sl-SI" altLang="sl-SI" sz="1400" dirty="0"/>
            </a:br>
            <a:endParaRPr lang="sl-SI" altLang="sl-SI" sz="1400" dirty="0"/>
          </a:p>
          <a:p>
            <a:pPr marL="0" indent="0" eaLnBrk="1" hangingPunct="1">
              <a:buNone/>
            </a:pPr>
            <a:r>
              <a:rPr lang="sl-SI" altLang="sl-SI" sz="1400" dirty="0"/>
              <a:t>                                   strokovni naziv doktor </a:t>
            </a:r>
            <a:r>
              <a:rPr lang="sl-SI" altLang="sl-SI" sz="1400" b="1" dirty="0">
                <a:solidFill>
                  <a:schemeClr val="hlink"/>
                </a:solidFill>
                <a:cs typeface="Arial" charset="0"/>
              </a:rPr>
              <a:t>≠</a:t>
            </a:r>
            <a:r>
              <a:rPr lang="sl-SI" altLang="sl-SI" sz="1400" dirty="0">
                <a:cs typeface="Arial" charset="0"/>
              </a:rPr>
              <a:t> </a:t>
            </a:r>
            <a:r>
              <a:rPr lang="sl-SI" altLang="sl-SI" sz="1400" dirty="0"/>
              <a:t>znanstveni naziv doktor</a:t>
            </a:r>
          </a:p>
          <a:p>
            <a:pPr marL="0" indent="0" eaLnBrk="1" hangingPunct="1">
              <a:buNone/>
            </a:pPr>
            <a:r>
              <a:rPr lang="sl-SI" altLang="sl-SI" sz="1400" b="1" dirty="0">
                <a:solidFill>
                  <a:schemeClr val="hlink"/>
                </a:solidFill>
              </a:rPr>
              <a:t>                 </a:t>
            </a:r>
          </a:p>
          <a:p>
            <a:pPr marL="0" indent="0" eaLnBrk="1" hangingPunct="1">
              <a:buNone/>
            </a:pPr>
            <a:r>
              <a:rPr lang="sl-SI" altLang="sl-SI" sz="1400" b="1" dirty="0">
                <a:solidFill>
                  <a:schemeClr val="hlink"/>
                </a:solidFill>
              </a:rPr>
              <a:t>                     - </a:t>
            </a:r>
            <a:r>
              <a:rPr lang="sl-SI" altLang="sl-SI" sz="1400" b="1" dirty="0">
                <a:solidFill>
                  <a:srgbClr val="FF3300"/>
                </a:solidFill>
              </a:rPr>
              <a:t>4+1</a:t>
            </a:r>
            <a:r>
              <a:rPr lang="sl-SI" altLang="sl-SI" sz="1400" b="1" dirty="0">
                <a:solidFill>
                  <a:schemeClr val="hlink"/>
                </a:solidFill>
              </a:rPr>
              <a:t>:</a:t>
            </a:r>
            <a:r>
              <a:rPr lang="sl-SI" altLang="sl-SI" sz="1400" dirty="0">
                <a:solidFill>
                  <a:srgbClr val="FF0066"/>
                </a:solidFill>
              </a:rPr>
              <a:t> </a:t>
            </a:r>
          </a:p>
          <a:p>
            <a:pPr eaLnBrk="1" hangingPunct="1"/>
            <a:r>
              <a:rPr lang="sl-SI" altLang="sl-SI" sz="1400" dirty="0">
                <a:solidFill>
                  <a:srgbClr val="FF0066"/>
                </a:solidFill>
              </a:rPr>
              <a:t>          </a:t>
            </a:r>
            <a:r>
              <a:rPr lang="sl-SI" altLang="sl-SI" sz="1400" b="1" dirty="0"/>
              <a:t>UM PEF, </a:t>
            </a:r>
            <a:r>
              <a:rPr lang="sl-SI" altLang="sl-SI" sz="1400" b="1" dirty="0" smtClean="0"/>
              <a:t>UL </a:t>
            </a:r>
            <a:r>
              <a:rPr lang="sl-SI" altLang="sl-SI" sz="1400" b="1" dirty="0"/>
              <a:t>FDV, UL FSD, UL PEF, UL PF, UL ZF, UP FHŠ, UP PEF.</a:t>
            </a:r>
            <a:r>
              <a:rPr lang="sl-SI" altLang="sl-SI" sz="1400" b="1" dirty="0">
                <a:solidFill>
                  <a:srgbClr val="2C2905"/>
                </a:solidFill>
              </a:rPr>
              <a:t>  </a:t>
            </a:r>
          </a:p>
        </p:txBody>
      </p:sp>
    </p:spTree>
    <p:extLst>
      <p:ext uri="{BB962C8B-B14F-4D97-AF65-F5344CB8AC3E}">
        <p14:creationId xmlns:p14="http://schemas.microsoft.com/office/powerpoint/2010/main" val="38625778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13010" y="1027664"/>
            <a:ext cx="7024744" cy="1143000"/>
          </a:xfrm>
        </p:spPr>
        <p:txBody>
          <a:bodyPr/>
          <a:lstStyle/>
          <a:p>
            <a:r>
              <a:rPr lang="sl-SI" sz="3200" b="1" i="1" dirty="0" smtClean="0">
                <a:solidFill>
                  <a:srgbClr val="002060"/>
                </a:solidFill>
                <a:effectLst>
                  <a:outerShdw blurRad="38100" dist="38100" dir="2700000" algn="tl">
                    <a:srgbClr val="000000">
                      <a:alpha val="43137"/>
                    </a:srgbClr>
                  </a:outerShdw>
                </a:effectLst>
              </a:rPr>
              <a:t>KDO MI LAHKO SVETUJE PRI IZBIRI ŠTUDIJA IN O POSTOPKU PRIJAVE ?</a:t>
            </a:r>
            <a:endParaRPr lang="sl-SI" sz="32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normAutofit fontScale="85000" lnSpcReduction="10000"/>
          </a:bodyPr>
          <a:lstStyle/>
          <a:p>
            <a:endParaRPr lang="sl-SI" sz="1000" b="1" dirty="0" smtClean="0">
              <a:solidFill>
                <a:srgbClr val="002060"/>
              </a:solidFill>
            </a:endParaRPr>
          </a:p>
          <a:p>
            <a:r>
              <a:rPr lang="sl-SI" b="1" dirty="0" smtClean="0">
                <a:solidFill>
                  <a:srgbClr val="002060"/>
                </a:solidFill>
              </a:rPr>
              <a:t>SEJEM </a:t>
            </a:r>
            <a:r>
              <a:rPr lang="sl-SI" sz="2400" b="1" dirty="0" smtClean="0">
                <a:solidFill>
                  <a:srgbClr val="002060"/>
                </a:solidFill>
              </a:rPr>
              <a:t>INFORMATIVA (GOSPODARSKO RAZSTAVIŠČE LJUBLJANA) – 26. IN 27. JANUAR 2018</a:t>
            </a:r>
          </a:p>
          <a:p>
            <a:r>
              <a:rPr lang="sl-SI" sz="2400" b="1" dirty="0" smtClean="0">
                <a:solidFill>
                  <a:srgbClr val="002060"/>
                </a:solidFill>
              </a:rPr>
              <a:t>NA </a:t>
            </a:r>
            <a:r>
              <a:rPr lang="sl-SI" sz="2400" b="1" dirty="0">
                <a:solidFill>
                  <a:srgbClr val="002060"/>
                </a:solidFill>
              </a:rPr>
              <a:t>FAKULTETAH, KI JIH LAHKO OBIŠČETE V ČASU INFORMATIVNIH DNI </a:t>
            </a:r>
            <a:r>
              <a:rPr lang="sl-SI" sz="2400" b="1" dirty="0" smtClean="0">
                <a:solidFill>
                  <a:srgbClr val="002060"/>
                </a:solidFill>
              </a:rPr>
              <a:t>(9. </a:t>
            </a:r>
            <a:r>
              <a:rPr lang="sl-SI" sz="2400" b="1" dirty="0">
                <a:solidFill>
                  <a:srgbClr val="002060"/>
                </a:solidFill>
              </a:rPr>
              <a:t>IN </a:t>
            </a:r>
            <a:r>
              <a:rPr lang="sl-SI" sz="2400" b="1" dirty="0" smtClean="0">
                <a:solidFill>
                  <a:srgbClr val="002060"/>
                </a:solidFill>
              </a:rPr>
              <a:t>10. </a:t>
            </a:r>
            <a:r>
              <a:rPr lang="sl-SI" sz="2400" b="1" dirty="0">
                <a:solidFill>
                  <a:srgbClr val="002060"/>
                </a:solidFill>
              </a:rPr>
              <a:t>FEBRUAR </a:t>
            </a:r>
            <a:r>
              <a:rPr lang="sl-SI" sz="2400" b="1" dirty="0" smtClean="0">
                <a:solidFill>
                  <a:srgbClr val="002060"/>
                </a:solidFill>
              </a:rPr>
              <a:t>2018), </a:t>
            </a:r>
            <a:r>
              <a:rPr lang="sl-SI" sz="2400" b="1" dirty="0">
                <a:solidFill>
                  <a:srgbClr val="002060"/>
                </a:solidFill>
              </a:rPr>
              <a:t>ALI NA SPLETNIH STRANEH FAKULTET</a:t>
            </a:r>
          </a:p>
          <a:p>
            <a:pPr marL="0" indent="0">
              <a:buNone/>
            </a:pPr>
            <a:endParaRPr lang="sl-SI" sz="1200" dirty="0"/>
          </a:p>
          <a:p>
            <a:r>
              <a:rPr lang="sl-SI" sz="2400" b="1" dirty="0" smtClean="0">
                <a:solidFill>
                  <a:srgbClr val="002060"/>
                </a:solidFill>
              </a:rPr>
              <a:t>VPIS-ne SLUŽBE UNIVERZ</a:t>
            </a:r>
          </a:p>
          <a:p>
            <a:endParaRPr lang="sl-SI" sz="1200" b="1" dirty="0">
              <a:solidFill>
                <a:srgbClr val="002060"/>
              </a:solidFill>
            </a:endParaRPr>
          </a:p>
          <a:p>
            <a:r>
              <a:rPr lang="sl-SI" sz="2400" b="1" dirty="0" smtClean="0">
                <a:solidFill>
                  <a:srgbClr val="002060"/>
                </a:solidFill>
              </a:rPr>
              <a:t>ŠOLSKI SVETOVALNI DELAVCI,  </a:t>
            </a:r>
          </a:p>
          <a:p>
            <a:pPr marL="0" indent="0">
              <a:buNone/>
            </a:pPr>
            <a:endParaRPr lang="sl-SI" sz="1200" b="1" dirty="0" smtClean="0">
              <a:solidFill>
                <a:srgbClr val="002060"/>
              </a:solidFill>
            </a:endParaRPr>
          </a:p>
          <a:p>
            <a:r>
              <a:rPr lang="sl-SI" sz="2400" b="1" dirty="0" smtClean="0">
                <a:solidFill>
                  <a:srgbClr val="002060"/>
                </a:solidFill>
              </a:rPr>
              <a:t>STROKOVNE SLUŽBE, </a:t>
            </a:r>
            <a:r>
              <a:rPr lang="sl-SI" sz="2400" b="1" dirty="0">
                <a:solidFill>
                  <a:srgbClr val="002060"/>
                </a:solidFill>
              </a:rPr>
              <a:t>KI SE UKVARJAJO S POKLICNIM SVETOVANJEM</a:t>
            </a:r>
          </a:p>
          <a:p>
            <a:endParaRPr lang="sl-SI" dirty="0"/>
          </a:p>
        </p:txBody>
      </p:sp>
    </p:spTree>
    <p:extLst>
      <p:ext uri="{BB962C8B-B14F-4D97-AF65-F5344CB8AC3E}">
        <p14:creationId xmlns:p14="http://schemas.microsoft.com/office/powerpoint/2010/main" val="329976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arn(inVertic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76054" y="367645"/>
            <a:ext cx="8229600" cy="1420515"/>
          </a:xfrm>
        </p:spPr>
        <p:txBody>
          <a:bodyPr>
            <a:normAutofit fontScale="90000"/>
          </a:bodyPr>
          <a:lstStyle/>
          <a:p>
            <a:pPr lvl="0"/>
            <a:r>
              <a:rPr lang="sl-SI" sz="3200" b="1" dirty="0" smtClean="0">
                <a:solidFill>
                  <a:srgbClr val="FF0066"/>
                </a:solidFill>
              </a:rPr>
              <a:t/>
            </a:r>
            <a:br>
              <a:rPr lang="sl-SI" sz="3200" b="1" dirty="0" smtClean="0">
                <a:solidFill>
                  <a:srgbClr val="FF0066"/>
                </a:solidFill>
              </a:rPr>
            </a:br>
            <a:r>
              <a:rPr lang="sl-SI" sz="3200" b="1" dirty="0">
                <a:solidFill>
                  <a:srgbClr val="FF0066"/>
                </a:solidFill>
              </a:rPr>
              <a:t/>
            </a:r>
            <a:br>
              <a:rPr lang="sl-SI" sz="3200" b="1" dirty="0">
                <a:solidFill>
                  <a:srgbClr val="FF0066"/>
                </a:solidFill>
              </a:rPr>
            </a:br>
            <a:r>
              <a:rPr lang="sl-SI" sz="3600" b="1" i="1" dirty="0" smtClean="0">
                <a:solidFill>
                  <a:srgbClr val="002060"/>
                </a:solidFill>
                <a:effectLst>
                  <a:outerShdw blurRad="38100" dist="38100" dir="2700000" algn="tl">
                    <a:srgbClr val="000000">
                      <a:alpha val="43137"/>
                    </a:srgbClr>
                  </a:outerShdw>
                </a:effectLst>
              </a:rPr>
              <a:t>KJE NAJDEM POMOČ V PRIMERU KRŠITVE POSTOPKA?</a:t>
            </a:r>
            <a:r>
              <a:rPr lang="sl-SI" sz="3600" i="1" dirty="0">
                <a:solidFill>
                  <a:srgbClr val="002060"/>
                </a:solidFill>
                <a:effectLst>
                  <a:outerShdw blurRad="38100" dist="38100" dir="2700000" algn="tl">
                    <a:srgbClr val="000000">
                      <a:alpha val="43137"/>
                    </a:srgbClr>
                  </a:outerShdw>
                </a:effectLst>
              </a:rPr>
              <a:t/>
            </a:r>
            <a:br>
              <a:rPr lang="sl-SI" sz="3600" i="1" dirty="0">
                <a:solidFill>
                  <a:srgbClr val="002060"/>
                </a:solidFill>
                <a:effectLst>
                  <a:outerShdw blurRad="38100" dist="38100" dir="2700000" algn="tl">
                    <a:srgbClr val="000000">
                      <a:alpha val="43137"/>
                    </a:srgbClr>
                  </a:outerShdw>
                </a:effectLst>
              </a:rPr>
            </a:br>
            <a:endParaRPr lang="sl-SI" sz="36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a:xfrm>
            <a:off x="1043492" y="1788160"/>
            <a:ext cx="6777317" cy="4044469"/>
          </a:xfrm>
        </p:spPr>
        <p:txBody>
          <a:bodyPr/>
          <a:lstStyle/>
          <a:p>
            <a:pPr marL="0" indent="0" algn="just">
              <a:buNone/>
            </a:pPr>
            <a:r>
              <a:rPr lang="sl-SI" sz="2400" b="1" dirty="0" smtClean="0">
                <a:solidFill>
                  <a:srgbClr val="002060"/>
                </a:solidFill>
              </a:rPr>
              <a:t>ČE UGOTOVITE, DA JE PRIŠLO V IZBIRNEM POSTOPKU DO NAPAKE, SE LAHKO PRITOŽITE V ROKU IN ORGANU, KI JE NAVEDEN V PRAVNEM POUKU SKLEPA O REZULTATU IZBIRNEGA POSTOPKA</a:t>
            </a:r>
            <a:endParaRPr lang="sl-SI" sz="2400" b="1" dirty="0">
              <a:solidFill>
                <a:srgbClr val="002060"/>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5785" y="3648173"/>
            <a:ext cx="5496037" cy="2630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lipsa 4"/>
          <p:cNvSpPr/>
          <p:nvPr/>
        </p:nvSpPr>
        <p:spPr>
          <a:xfrm>
            <a:off x="1838227" y="5354423"/>
            <a:ext cx="4817098" cy="633189"/>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98350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barn(inVertical)">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25330" y="462280"/>
            <a:ext cx="7024744" cy="706120"/>
          </a:xfrm>
        </p:spPr>
        <p:txBody>
          <a:bodyPr/>
          <a:lstStyle/>
          <a:p>
            <a:r>
              <a:rPr lang="sl-SI" b="1" i="1" dirty="0" smtClean="0"/>
              <a:t>                  </a:t>
            </a:r>
            <a:r>
              <a:rPr lang="sl-SI" b="1" i="1" dirty="0" smtClean="0">
                <a:solidFill>
                  <a:srgbClr val="FFC000"/>
                </a:solidFill>
                <a:effectLst>
                  <a:outerShdw blurRad="38100" dist="38100" dir="2700000" algn="tl">
                    <a:srgbClr val="000000">
                      <a:alpha val="43137"/>
                    </a:srgbClr>
                  </a:outerShdw>
                </a:effectLst>
              </a:rPr>
              <a:t>1</a:t>
            </a:r>
            <a:r>
              <a:rPr lang="sl-SI" b="1" i="1" dirty="0">
                <a:solidFill>
                  <a:srgbClr val="FFC000"/>
                </a:solidFill>
                <a:effectLst>
                  <a:outerShdw blurRad="38100" dist="38100" dir="2700000" algn="tl">
                    <a:srgbClr val="000000">
                      <a:alpha val="43137"/>
                    </a:srgbClr>
                  </a:outerShdw>
                </a:effectLst>
              </a:rPr>
              <a:t>. stopnja</a:t>
            </a:r>
            <a:endParaRPr lang="sl-SI" dirty="0">
              <a:solidFill>
                <a:srgbClr val="FFC000"/>
              </a:solidFill>
              <a:effectLst>
                <a:outerShdw blurRad="38100" dist="38100" dir="2700000" algn="tl">
                  <a:srgbClr val="000000">
                    <a:alpha val="43137"/>
                  </a:srgbClr>
                </a:outerShdw>
              </a:effectLst>
            </a:endParaRPr>
          </a:p>
        </p:txBody>
      </p:sp>
      <p:sp>
        <p:nvSpPr>
          <p:cNvPr id="3" name="Ograda vsebine 2"/>
          <p:cNvSpPr>
            <a:spLocks noGrp="1"/>
          </p:cNvSpPr>
          <p:nvPr>
            <p:ph sz="quarter" idx="13"/>
          </p:nvPr>
        </p:nvSpPr>
        <p:spPr>
          <a:xfrm>
            <a:off x="457200" y="1610360"/>
            <a:ext cx="3810000" cy="4525963"/>
          </a:xfrm>
        </p:spPr>
        <p:txBody>
          <a:bodyPr/>
          <a:lstStyle/>
          <a:p>
            <a:pPr marL="0" indent="0" eaLnBrk="1" hangingPunct="1">
              <a:lnSpc>
                <a:spcPct val="80000"/>
              </a:lnSpc>
              <a:buNone/>
            </a:pPr>
            <a:r>
              <a:rPr lang="sl-SI" altLang="sl-SI" b="1" dirty="0" smtClean="0"/>
              <a:t>(VIŠJA) STOPNJA    </a:t>
            </a:r>
          </a:p>
          <a:p>
            <a:pPr marL="0" indent="0" eaLnBrk="1" hangingPunct="1">
              <a:lnSpc>
                <a:spcPct val="80000"/>
              </a:lnSpc>
              <a:buNone/>
            </a:pPr>
            <a:r>
              <a:rPr lang="sl-SI" altLang="sl-SI" b="1" dirty="0" smtClean="0"/>
              <a:t>Trajanje študija – 2 leti </a:t>
            </a:r>
          </a:p>
          <a:p>
            <a:pPr marL="0" indent="0" eaLnBrk="1" hangingPunct="1">
              <a:lnSpc>
                <a:spcPct val="80000"/>
              </a:lnSpc>
              <a:buNone/>
            </a:pPr>
            <a:r>
              <a:rPr lang="sl-SI" altLang="sl-SI" b="1" dirty="0" smtClean="0"/>
              <a:t>        </a:t>
            </a:r>
          </a:p>
          <a:p>
            <a:pPr marL="0" indent="0" eaLnBrk="1" hangingPunct="1">
              <a:lnSpc>
                <a:spcPct val="80000"/>
              </a:lnSpc>
              <a:buNone/>
            </a:pPr>
            <a:r>
              <a:rPr lang="sl-SI" altLang="sl-SI" b="1" dirty="0" smtClean="0">
                <a:solidFill>
                  <a:srgbClr val="FF9933"/>
                </a:solidFill>
              </a:rPr>
              <a:t>INŽENIR, KOZMETIK... </a:t>
            </a:r>
            <a:endParaRPr lang="sl-SI" altLang="sl-SI" b="1" dirty="0">
              <a:solidFill>
                <a:srgbClr val="FF9933"/>
              </a:solidFill>
            </a:endParaRPr>
          </a:p>
          <a:p>
            <a:pPr eaLnBrk="1" hangingPunct="1">
              <a:lnSpc>
                <a:spcPct val="80000"/>
              </a:lnSpc>
            </a:pPr>
            <a:endParaRPr lang="sl-SI" altLang="sl-SI" b="1" dirty="0">
              <a:solidFill>
                <a:srgbClr val="FF9933"/>
              </a:solidFill>
            </a:endParaRPr>
          </a:p>
          <a:p>
            <a:pPr marL="0" indent="0" eaLnBrk="1" hangingPunct="1">
              <a:lnSpc>
                <a:spcPct val="80000"/>
              </a:lnSpc>
              <a:buNone/>
            </a:pPr>
            <a:r>
              <a:rPr lang="sl-SI" sz="1000" b="1" dirty="0"/>
              <a:t>Splošni pogoji za vpis: KONČANA POKLICNA </a:t>
            </a:r>
            <a:r>
              <a:rPr lang="sl-SI" sz="1000" b="1" dirty="0" smtClean="0"/>
              <a:t>ALI SPLOŠNA MATURA</a:t>
            </a:r>
            <a:endParaRPr lang="sl-SI" sz="1000" dirty="0"/>
          </a:p>
          <a:p>
            <a:pPr eaLnBrk="1" hangingPunct="1">
              <a:lnSpc>
                <a:spcPct val="80000"/>
              </a:lnSpc>
            </a:pPr>
            <a:endParaRPr lang="sl-SI" altLang="sl-SI" dirty="0"/>
          </a:p>
          <a:p>
            <a:endParaRPr lang="sl-SI" dirty="0"/>
          </a:p>
        </p:txBody>
      </p:sp>
      <p:sp>
        <p:nvSpPr>
          <p:cNvPr id="4" name="Ograda vsebine 3"/>
          <p:cNvSpPr>
            <a:spLocks noGrp="1"/>
          </p:cNvSpPr>
          <p:nvPr>
            <p:ph sz="quarter" idx="14"/>
          </p:nvPr>
        </p:nvSpPr>
        <p:spPr>
          <a:xfrm>
            <a:off x="4297680" y="1483360"/>
            <a:ext cx="4531360" cy="4642803"/>
          </a:xfrm>
        </p:spPr>
        <p:txBody>
          <a:bodyPr/>
          <a:lstStyle/>
          <a:p>
            <a:pPr marL="0" indent="0">
              <a:buNone/>
            </a:pPr>
            <a:r>
              <a:rPr lang="sl-SI" altLang="sl-SI" b="1" dirty="0" smtClean="0"/>
              <a:t>(DIPLOMSKA) STOPNJA</a:t>
            </a:r>
            <a:r>
              <a:rPr lang="sl-SI" altLang="sl-SI" b="1" dirty="0" smtClean="0">
                <a:solidFill>
                  <a:srgbClr val="000000"/>
                </a:solidFill>
              </a:rPr>
              <a:t>   Trajanje študija - 3- 4 ali 5 let                            </a:t>
            </a:r>
          </a:p>
          <a:p>
            <a:pPr marL="0" indent="0">
              <a:buNone/>
            </a:pPr>
            <a:r>
              <a:rPr lang="sl-SI" altLang="sl-SI" b="1" dirty="0" smtClean="0">
                <a:solidFill>
                  <a:srgbClr val="FF9900"/>
                </a:solidFill>
              </a:rPr>
              <a:t>         DIPLOMANT</a:t>
            </a:r>
          </a:p>
          <a:p>
            <a:pPr marL="0" indent="0">
              <a:buNone/>
            </a:pPr>
            <a:endParaRPr lang="sl-SI" altLang="sl-SI" b="1" dirty="0">
              <a:solidFill>
                <a:srgbClr val="FF9900"/>
              </a:solidFill>
            </a:endParaRPr>
          </a:p>
          <a:p>
            <a:pPr marL="0" indent="0">
              <a:buNone/>
            </a:pPr>
            <a:endParaRPr lang="sl-SI" altLang="sl-SI" b="1" dirty="0" smtClean="0">
              <a:solidFill>
                <a:srgbClr val="FF9900"/>
              </a:solidFill>
            </a:endParaRPr>
          </a:p>
          <a:p>
            <a:endParaRPr lang="sl-SI" dirty="0"/>
          </a:p>
          <a:p>
            <a:endParaRPr lang="sl-SI" dirty="0"/>
          </a:p>
          <a:p>
            <a:endParaRPr lang="sl-SI" altLang="sl-SI" b="1" dirty="0">
              <a:solidFill>
                <a:srgbClr val="FF9900"/>
              </a:solidFill>
            </a:endParaRPr>
          </a:p>
          <a:p>
            <a:endParaRPr lang="sl-SI" dirty="0"/>
          </a:p>
        </p:txBody>
      </p:sp>
      <p:cxnSp>
        <p:nvCxnSpPr>
          <p:cNvPr id="6" name="Raven puščični povezovalnik 5"/>
          <p:cNvCxnSpPr/>
          <p:nvPr/>
        </p:nvCxnSpPr>
        <p:spPr>
          <a:xfrm>
            <a:off x="5130800" y="1168400"/>
            <a:ext cx="558800" cy="264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Raven puščični povezovalnik 7"/>
          <p:cNvCxnSpPr/>
          <p:nvPr/>
        </p:nvCxnSpPr>
        <p:spPr>
          <a:xfrm flipH="1">
            <a:off x="2641600" y="1168400"/>
            <a:ext cx="1249680" cy="264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ela 8"/>
          <p:cNvGraphicFramePr>
            <a:graphicFrameLocks noGrp="1"/>
          </p:cNvGraphicFramePr>
          <p:nvPr>
            <p:extLst>
              <p:ext uri="{D42A27DB-BD31-4B8C-83A1-F6EECF244321}">
                <p14:modId xmlns:p14="http://schemas.microsoft.com/office/powerpoint/2010/main" val="1260679266"/>
              </p:ext>
            </p:extLst>
          </p:nvPr>
        </p:nvGraphicFramePr>
        <p:xfrm>
          <a:off x="4460240" y="3271520"/>
          <a:ext cx="4043680" cy="3383280"/>
        </p:xfrm>
        <a:graphic>
          <a:graphicData uri="http://schemas.openxmlformats.org/drawingml/2006/table">
            <a:tbl>
              <a:tblPr firstRow="1" bandRow="1">
                <a:tableStyleId>{5C22544A-7EE6-4342-B048-85BDC9FD1C3A}</a:tableStyleId>
              </a:tblPr>
              <a:tblGrid>
                <a:gridCol w="2334933">
                  <a:extLst>
                    <a:ext uri="{9D8B030D-6E8A-4147-A177-3AD203B41FA5}">
                      <a16:colId xmlns:a16="http://schemas.microsoft.com/office/drawing/2014/main" val="20000"/>
                    </a:ext>
                  </a:extLst>
                </a:gridCol>
                <a:gridCol w="1708747">
                  <a:extLst>
                    <a:ext uri="{9D8B030D-6E8A-4147-A177-3AD203B41FA5}">
                      <a16:colId xmlns:a16="http://schemas.microsoft.com/office/drawing/2014/main" val="20001"/>
                    </a:ext>
                  </a:extLst>
                </a:gridCol>
              </a:tblGrid>
              <a:tr h="3322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sz="1800" b="1" dirty="0" smtClean="0"/>
                        <a:t>visokošolski programi (VS)</a:t>
                      </a:r>
                    </a:p>
                    <a:p>
                      <a:pPr marL="0" marR="0" indent="0" algn="l" defTabSz="914400" rtl="0" eaLnBrk="1" fontAlgn="auto" latinLnBrk="0" hangingPunct="1">
                        <a:lnSpc>
                          <a:spcPct val="100000"/>
                        </a:lnSpc>
                        <a:spcBef>
                          <a:spcPts val="0"/>
                        </a:spcBef>
                        <a:spcAft>
                          <a:spcPts val="0"/>
                        </a:spcAft>
                        <a:buClrTx/>
                        <a:buSzTx/>
                        <a:buFontTx/>
                        <a:buNone/>
                        <a:tabLst/>
                        <a:defRPr/>
                      </a:pPr>
                      <a:endParaRPr lang="sl-SI" sz="18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l-SI" sz="1600" b="1" dirty="0" smtClean="0">
                          <a:solidFill>
                            <a:srgbClr val="FFC000"/>
                          </a:solidFill>
                        </a:rPr>
                        <a:t>DIPL. MED. SESTRA/ZRAVSTVENIK, DIPL. KOZMETIK....</a:t>
                      </a:r>
                    </a:p>
                    <a:p>
                      <a:endParaRPr lang="sl-SI"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l-SI" sz="1200" b="1" dirty="0" smtClean="0"/>
                        <a:t>Splošni pogoji za vpis: KONČANA POKLICNA ALI SPLOŠNA MATURA</a:t>
                      </a:r>
                      <a:endParaRPr lang="sl-SI" sz="1200" dirty="0" smtClean="0"/>
                    </a:p>
                    <a:p>
                      <a:endParaRPr lang="sl-SI"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sz="1800" b="1" dirty="0" smtClean="0"/>
                        <a:t>univerzitetni programi (UNI)</a:t>
                      </a:r>
                    </a:p>
                    <a:p>
                      <a:pPr marL="0" marR="0" indent="0" algn="l" defTabSz="914400" rtl="0" eaLnBrk="1" fontAlgn="auto" latinLnBrk="0" hangingPunct="1">
                        <a:lnSpc>
                          <a:spcPct val="100000"/>
                        </a:lnSpc>
                        <a:spcBef>
                          <a:spcPts val="0"/>
                        </a:spcBef>
                        <a:spcAft>
                          <a:spcPts val="0"/>
                        </a:spcAft>
                        <a:buClrTx/>
                        <a:buSzTx/>
                        <a:buFontTx/>
                        <a:buNone/>
                        <a:tabLst/>
                        <a:defRPr/>
                      </a:pPr>
                      <a:endParaRPr lang="sl-SI" sz="18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l-SI" sz="1600" b="1" dirty="0" smtClean="0">
                          <a:solidFill>
                            <a:srgbClr val="FFC000"/>
                          </a:solidFill>
                        </a:rPr>
                        <a:t>UNIV. DIPL. ING., UNIV. DIPL. PROF...</a:t>
                      </a:r>
                    </a:p>
                    <a:p>
                      <a:pPr marL="0" marR="0" indent="0" algn="l" defTabSz="914400" rtl="0" eaLnBrk="1" fontAlgn="auto" latinLnBrk="0" hangingPunct="1">
                        <a:lnSpc>
                          <a:spcPct val="100000"/>
                        </a:lnSpc>
                        <a:spcBef>
                          <a:spcPts val="0"/>
                        </a:spcBef>
                        <a:spcAft>
                          <a:spcPts val="0"/>
                        </a:spcAft>
                        <a:buClrTx/>
                        <a:buSzTx/>
                        <a:buFontTx/>
                        <a:buNone/>
                        <a:tabLst/>
                        <a:defRPr/>
                      </a:pPr>
                      <a:r>
                        <a:rPr lang="sl-SI" sz="1200" b="1" dirty="0" smtClean="0"/>
                        <a:t>Splošni pogoji za vpis: KONČANA POKLICNA MATURA + 5 PREDMET (določeni programi  - glej razpis)ALI  KONČANA SPLOŠNA MATURA</a:t>
                      </a:r>
                      <a:endParaRPr lang="sl-SI" dirty="0"/>
                    </a:p>
                  </a:txBody>
                  <a:tcPr/>
                </a:tc>
                <a:extLst>
                  <a:ext uri="{0D108BD9-81ED-4DB2-BD59-A6C34878D82A}">
                    <a16:rowId xmlns:a16="http://schemas.microsoft.com/office/drawing/2014/main" val="10000"/>
                  </a:ext>
                </a:extLst>
              </a:tr>
            </a:tbl>
          </a:graphicData>
        </a:graphic>
      </p:graphicFrame>
      <p:cxnSp>
        <p:nvCxnSpPr>
          <p:cNvPr id="11" name="Raven puščični povezovalnik 10"/>
          <p:cNvCxnSpPr/>
          <p:nvPr/>
        </p:nvCxnSpPr>
        <p:spPr>
          <a:xfrm flipH="1">
            <a:off x="5410200" y="2987040"/>
            <a:ext cx="502920" cy="193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Raven puščični povezovalnik 12"/>
          <p:cNvCxnSpPr/>
          <p:nvPr/>
        </p:nvCxnSpPr>
        <p:spPr>
          <a:xfrm>
            <a:off x="6126480" y="2987040"/>
            <a:ext cx="1209040" cy="193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7902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Aplikacija na telefonu</a:t>
            </a:r>
            <a:endParaRPr lang="sl-SI" dirty="0"/>
          </a:p>
        </p:txBody>
      </p:sp>
      <p:sp>
        <p:nvSpPr>
          <p:cNvPr id="3" name="Ograda vsebine 2"/>
          <p:cNvSpPr>
            <a:spLocks noGrp="1"/>
          </p:cNvSpPr>
          <p:nvPr>
            <p:ph sz="quarter" idx="13"/>
          </p:nvPr>
        </p:nvSpPr>
        <p:spPr>
          <a:xfrm>
            <a:off x="1042415" y="2313432"/>
            <a:ext cx="7229129" cy="3458194"/>
          </a:xfrm>
        </p:spPr>
        <p:txBody>
          <a:bodyPr>
            <a:normAutofit lnSpcReduction="10000"/>
          </a:bodyPr>
          <a:lstStyle/>
          <a:p>
            <a:r>
              <a:rPr lang="sl-SI" dirty="0" smtClean="0"/>
              <a:t>Aplikacija za </a:t>
            </a:r>
            <a:r>
              <a:rPr lang="sl-SI" dirty="0" err="1" smtClean="0"/>
              <a:t>iOS</a:t>
            </a:r>
            <a:r>
              <a:rPr lang="sl-SI" dirty="0" smtClean="0"/>
              <a:t> (</a:t>
            </a:r>
            <a:r>
              <a:rPr lang="sl-SI" u="sng" dirty="0">
                <a:hlinkClick r:id="rId2"/>
              </a:rPr>
              <a:t>https://</a:t>
            </a:r>
            <a:r>
              <a:rPr lang="sl-SI" u="sng" dirty="0" smtClean="0">
                <a:hlinkClick r:id="rId2"/>
              </a:rPr>
              <a:t>itunes.apple.com/SI/app/id965151648?mt=8</a:t>
            </a:r>
            <a:r>
              <a:rPr lang="sl-SI" u="sng" dirty="0" smtClean="0"/>
              <a:t>)</a:t>
            </a:r>
          </a:p>
          <a:p>
            <a:r>
              <a:rPr lang="sl-SI" dirty="0" smtClean="0"/>
              <a:t>Aplikacija za Android (</a:t>
            </a:r>
            <a:r>
              <a:rPr lang="sl-SI" u="sng" dirty="0">
                <a:hlinkClick r:id="rId3"/>
              </a:rPr>
              <a:t>https://</a:t>
            </a:r>
            <a:r>
              <a:rPr lang="sl-SI" u="sng" dirty="0" smtClean="0">
                <a:hlinkClick r:id="rId3"/>
              </a:rPr>
              <a:t>play.google.com/store/apps/details?id=si.tovarnaidej.evs</a:t>
            </a:r>
            <a:r>
              <a:rPr lang="sl-SI" u="sng" dirty="0" smtClean="0"/>
              <a:t>)</a:t>
            </a:r>
          </a:p>
          <a:p>
            <a:r>
              <a:rPr lang="sl-SI" dirty="0" smtClean="0">
                <a:solidFill>
                  <a:schemeClr val="accent1"/>
                </a:solidFill>
              </a:rPr>
              <a:t>Dodatne informacije</a:t>
            </a:r>
            <a:r>
              <a:rPr lang="sl-SI" dirty="0"/>
              <a:t/>
            </a:r>
            <a:br>
              <a:rPr lang="sl-SI" dirty="0"/>
            </a:br>
            <a:r>
              <a:rPr lang="sl-SI" dirty="0"/>
              <a:t>(</a:t>
            </a:r>
            <a:r>
              <a:rPr lang="sl-SI" dirty="0">
                <a:hlinkClick r:id="rId4"/>
              </a:rPr>
              <a:t>http://</a:t>
            </a:r>
            <a:r>
              <a:rPr lang="sl-SI" dirty="0" smtClean="0">
                <a:hlinkClick r:id="rId4"/>
              </a:rPr>
              <a:t>www.delo.si/zgodbe/interaktivno/delodata/fakultete</a:t>
            </a:r>
            <a:r>
              <a:rPr lang="sl-SI" dirty="0" smtClean="0"/>
              <a:t> )</a:t>
            </a:r>
          </a:p>
        </p:txBody>
      </p:sp>
    </p:spTree>
    <p:extLst>
      <p:ext uri="{BB962C8B-B14F-4D97-AF65-F5344CB8AC3E}">
        <p14:creationId xmlns:p14="http://schemas.microsoft.com/office/powerpoint/2010/main" val="4283064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b="1" i="1" dirty="0" smtClean="0">
                <a:solidFill>
                  <a:srgbClr val="002060"/>
                </a:solidFill>
                <a:effectLst>
                  <a:outerShdw blurRad="38100" dist="38100" dir="2700000" algn="tl">
                    <a:srgbClr val="000000">
                      <a:alpha val="43137"/>
                    </a:srgbClr>
                  </a:outerShdw>
                </a:effectLst>
              </a:rPr>
              <a:t>RAZPIS</a:t>
            </a:r>
            <a:endParaRPr lang="sl-SI" sz="1100" i="1" u="sng" dirty="0">
              <a:solidFill>
                <a:srgbClr val="FF0000"/>
              </a:solidFill>
            </a:endParaRPr>
          </a:p>
        </p:txBody>
      </p:sp>
      <p:sp>
        <p:nvSpPr>
          <p:cNvPr id="3" name="Ograda vsebine 2"/>
          <p:cNvSpPr>
            <a:spLocks noGrp="1"/>
          </p:cNvSpPr>
          <p:nvPr>
            <p:ph idx="1"/>
          </p:nvPr>
        </p:nvSpPr>
        <p:spPr/>
        <p:txBody>
          <a:bodyPr>
            <a:normAutofit fontScale="77500" lnSpcReduction="20000"/>
          </a:bodyPr>
          <a:lstStyle/>
          <a:p>
            <a:pPr>
              <a:buClr>
                <a:srgbClr val="FF0066"/>
              </a:buClr>
            </a:pPr>
            <a:r>
              <a:rPr lang="sl-SI" sz="2400" b="1" dirty="0">
                <a:solidFill>
                  <a:srgbClr val="FF0066"/>
                </a:solidFill>
                <a:effectLst>
                  <a:outerShdw blurRad="38100" dist="38100" dir="2700000" algn="tl">
                    <a:srgbClr val="000000">
                      <a:alpha val="43137"/>
                    </a:srgbClr>
                  </a:outerShdw>
                </a:effectLst>
              </a:rPr>
              <a:t>TERCIARNO IZOBRAŽEVANJE</a:t>
            </a:r>
            <a:r>
              <a:rPr lang="sl-SI" sz="2400" dirty="0">
                <a:solidFill>
                  <a:srgbClr val="C00000"/>
                </a:solidFill>
              </a:rPr>
              <a:t>:</a:t>
            </a:r>
          </a:p>
          <a:p>
            <a:pPr lvl="1">
              <a:buClr>
                <a:srgbClr val="FF0066"/>
              </a:buClr>
            </a:pPr>
            <a:endParaRPr lang="sl-SI" sz="1100" b="1" dirty="0">
              <a:solidFill>
                <a:schemeClr val="accent6"/>
              </a:solidFill>
              <a:effectLst>
                <a:outerShdw blurRad="38100" dist="38100" dir="2700000" algn="tl">
                  <a:srgbClr val="000000">
                    <a:alpha val="43137"/>
                  </a:srgbClr>
                </a:outerShdw>
              </a:effectLst>
            </a:endParaRPr>
          </a:p>
          <a:p>
            <a:pPr lvl="1">
              <a:buClr>
                <a:srgbClr val="FF0066"/>
              </a:buClr>
              <a:buFont typeface="Courier New" panose="02070309020205020404" pitchFamily="49" charset="0"/>
              <a:buChar char="o"/>
            </a:pPr>
            <a:r>
              <a:rPr lang="sl-SI" sz="2000" b="1" dirty="0">
                <a:solidFill>
                  <a:schemeClr val="accent6"/>
                </a:solidFill>
                <a:effectLst>
                  <a:outerShdw blurRad="38100" dist="38100" dir="2700000" algn="tl">
                    <a:srgbClr val="000000">
                      <a:alpha val="43137"/>
                    </a:srgbClr>
                  </a:outerShdw>
                </a:effectLst>
                <a:hlinkClick r:id="rId2"/>
              </a:rPr>
              <a:t>VIŠJEŠOLSKO STROKOVNO IZOBRAŽEVANJE </a:t>
            </a:r>
          </a:p>
          <a:p>
            <a:pPr marL="457200" lvl="1" indent="0">
              <a:buClr>
                <a:srgbClr val="FF0066"/>
              </a:buClr>
              <a:buNone/>
            </a:pPr>
            <a:r>
              <a:rPr lang="sl-SI" sz="2000" b="1" dirty="0">
                <a:solidFill>
                  <a:schemeClr val="accent6"/>
                </a:solidFill>
                <a:effectLst>
                  <a:outerShdw blurRad="38100" dist="38100" dir="2700000" algn="tl">
                    <a:srgbClr val="000000">
                      <a:alpha val="43137"/>
                    </a:srgbClr>
                  </a:outerShdw>
                </a:effectLst>
                <a:hlinkClick r:id="rId2"/>
              </a:rPr>
              <a:t> </a:t>
            </a:r>
            <a:r>
              <a:rPr lang="sl-SI" sz="2000" b="1" dirty="0" smtClean="0">
                <a:solidFill>
                  <a:schemeClr val="accent6"/>
                </a:solidFill>
                <a:effectLst>
                  <a:outerShdw blurRad="38100" dist="38100" dir="2700000" algn="tl">
                    <a:srgbClr val="000000">
                      <a:alpha val="43137"/>
                    </a:srgbClr>
                  </a:outerShdw>
                </a:effectLst>
                <a:hlinkClick r:id="rId2"/>
              </a:rPr>
              <a:t>   </a:t>
            </a:r>
            <a:r>
              <a:rPr lang="sl-SI" sz="2000" b="1" dirty="0">
                <a:solidFill>
                  <a:schemeClr val="accent6"/>
                </a:solidFill>
                <a:effectLst>
                  <a:outerShdw blurRad="38100" dist="38100" dir="2700000" algn="tl">
                    <a:srgbClr val="000000">
                      <a:alpha val="43137"/>
                    </a:srgbClr>
                  </a:outerShdw>
                </a:effectLst>
                <a:hlinkClick r:id="rId2"/>
              </a:rPr>
              <a:t>(VIŠJE STROKOVNE ŠOLE</a:t>
            </a:r>
            <a:r>
              <a:rPr lang="sl-SI" sz="2000" b="1" dirty="0" smtClean="0">
                <a:solidFill>
                  <a:schemeClr val="accent6"/>
                </a:solidFill>
                <a:effectLst>
                  <a:outerShdw blurRad="38100" dist="38100" dir="2700000" algn="tl">
                    <a:srgbClr val="000000">
                      <a:alpha val="43137"/>
                    </a:srgbClr>
                  </a:outerShdw>
                </a:effectLst>
                <a:hlinkClick r:id="rId2"/>
              </a:rPr>
              <a:t>)</a:t>
            </a:r>
            <a:endParaRPr lang="sl-SI" sz="2000" b="1" dirty="0" smtClean="0">
              <a:solidFill>
                <a:schemeClr val="accent6"/>
              </a:solidFill>
              <a:effectLst>
                <a:outerShdw blurRad="38100" dist="38100" dir="2700000" algn="tl">
                  <a:srgbClr val="000000">
                    <a:alpha val="43137"/>
                  </a:srgbClr>
                </a:outerShdw>
              </a:effectLst>
            </a:endParaRPr>
          </a:p>
          <a:p>
            <a:pPr marL="457200" lvl="1" indent="0">
              <a:buClr>
                <a:srgbClr val="FF0066"/>
              </a:buClr>
              <a:buNone/>
            </a:pPr>
            <a:endParaRPr lang="sl-SI" sz="2000" b="1" dirty="0">
              <a:solidFill>
                <a:schemeClr val="accent6"/>
              </a:solidFill>
              <a:effectLst>
                <a:outerShdw blurRad="38100" dist="38100" dir="2700000" algn="tl">
                  <a:srgbClr val="000000">
                    <a:alpha val="43137"/>
                  </a:srgbClr>
                </a:outerShdw>
              </a:effectLst>
            </a:endParaRPr>
          </a:p>
          <a:p>
            <a:pPr marL="457200" lvl="1" indent="0">
              <a:buClr>
                <a:srgbClr val="FF0066"/>
              </a:buClr>
              <a:buNone/>
            </a:pPr>
            <a:endParaRPr lang="sl-SI" sz="2000" b="1" dirty="0">
              <a:solidFill>
                <a:schemeClr val="accent6"/>
              </a:solidFill>
              <a:effectLst>
                <a:outerShdw blurRad="38100" dist="38100" dir="2700000" algn="tl">
                  <a:srgbClr val="000000">
                    <a:alpha val="43137"/>
                  </a:srgbClr>
                </a:outerShdw>
              </a:effectLst>
            </a:endParaRPr>
          </a:p>
          <a:p>
            <a:pPr marL="800100" lvl="1" indent="-342900">
              <a:buClr>
                <a:srgbClr val="FF0066"/>
              </a:buClr>
              <a:buFont typeface="Courier New" panose="02070309020205020404" pitchFamily="49" charset="0"/>
              <a:buChar char="o"/>
            </a:pPr>
            <a:r>
              <a:rPr lang="sl-SI" sz="2000" b="1" dirty="0" smtClean="0">
                <a:solidFill>
                  <a:schemeClr val="accent6"/>
                </a:solidFill>
                <a:effectLst>
                  <a:outerShdw blurRad="38100" dist="38100" dir="2700000" algn="tl">
                    <a:srgbClr val="000000">
                      <a:alpha val="43137"/>
                    </a:srgbClr>
                  </a:outerShdw>
                </a:effectLst>
                <a:hlinkClick r:id="rId3"/>
              </a:rPr>
              <a:t>VISOKOŠOLSKO IZOBRAŽEVANJE</a:t>
            </a:r>
            <a:endParaRPr lang="sl-SI" sz="2000" b="1" dirty="0" smtClean="0">
              <a:solidFill>
                <a:schemeClr val="accent6"/>
              </a:solidFill>
              <a:effectLst>
                <a:outerShdw blurRad="38100" dist="38100" dir="2700000" algn="tl">
                  <a:srgbClr val="000000">
                    <a:alpha val="43137"/>
                  </a:srgbClr>
                </a:outerShdw>
              </a:effectLst>
            </a:endParaRPr>
          </a:p>
          <a:p>
            <a:pPr marL="365760" lvl="1" indent="0">
              <a:buClr>
                <a:srgbClr val="FF0066"/>
              </a:buClr>
              <a:buNone/>
            </a:pPr>
            <a:endParaRPr lang="sl-SI" sz="2000" b="1" i="1" u="sng" dirty="0">
              <a:solidFill>
                <a:srgbClr val="FF0000"/>
              </a:solidFill>
              <a:effectLst>
                <a:outerShdw blurRad="38100" dist="38100" dir="2700000" algn="tl">
                  <a:srgbClr val="000000">
                    <a:alpha val="43137"/>
                  </a:srgbClr>
                </a:outerShdw>
              </a:effectLst>
            </a:endParaRPr>
          </a:p>
          <a:p>
            <a:pPr marL="365760" lvl="1" indent="0">
              <a:buClr>
                <a:srgbClr val="FF0066"/>
              </a:buClr>
              <a:buNone/>
            </a:pPr>
            <a:r>
              <a:rPr lang="sl-SI" sz="2000" dirty="0" smtClean="0">
                <a:solidFill>
                  <a:schemeClr val="accent6"/>
                </a:solidFill>
              </a:rPr>
              <a:t>     </a:t>
            </a:r>
            <a:r>
              <a:rPr lang="sl-SI" sz="2000" dirty="0">
                <a:solidFill>
                  <a:schemeClr val="accent6"/>
                </a:solidFill>
              </a:rPr>
              <a:t>Razpis za vpis v javne in </a:t>
            </a:r>
            <a:r>
              <a:rPr lang="sl-SI" sz="2000" dirty="0" err="1">
                <a:solidFill>
                  <a:schemeClr val="accent6"/>
                </a:solidFill>
              </a:rPr>
              <a:t>koncesionirane</a:t>
            </a:r>
            <a:r>
              <a:rPr lang="sl-SI" sz="2000" dirty="0">
                <a:solidFill>
                  <a:schemeClr val="accent6"/>
                </a:solidFill>
              </a:rPr>
              <a:t> VZ – VSI V RS</a:t>
            </a:r>
          </a:p>
          <a:p>
            <a:pPr marL="457200" lvl="1" indent="0">
              <a:buClr>
                <a:srgbClr val="FF0066"/>
              </a:buClr>
              <a:buNone/>
            </a:pPr>
            <a:r>
              <a:rPr lang="sl-SI" sz="2000" dirty="0">
                <a:solidFill>
                  <a:schemeClr val="accent6"/>
                </a:solidFill>
              </a:rPr>
              <a:t>        - univerze (akademije, fakultete</a:t>
            </a:r>
            <a:r>
              <a:rPr lang="sl-SI" sz="2400" dirty="0">
                <a:solidFill>
                  <a:schemeClr val="accent6"/>
                </a:solidFill>
              </a:rPr>
              <a:t>, </a:t>
            </a:r>
            <a:r>
              <a:rPr lang="sl-SI" sz="2000" dirty="0">
                <a:solidFill>
                  <a:schemeClr val="accent6"/>
                </a:solidFill>
              </a:rPr>
              <a:t>visoke šole), </a:t>
            </a:r>
          </a:p>
          <a:p>
            <a:pPr marL="457200" lvl="1" indent="0">
              <a:buClr>
                <a:srgbClr val="FF0066"/>
              </a:buClr>
              <a:buNone/>
            </a:pPr>
            <a:r>
              <a:rPr lang="sl-SI" sz="2000" dirty="0">
                <a:solidFill>
                  <a:schemeClr val="accent6"/>
                </a:solidFill>
              </a:rPr>
              <a:t>        - samostojni visokošolski zavodi (javni </a:t>
            </a:r>
            <a:r>
              <a:rPr lang="sl-SI" sz="2000" dirty="0" err="1">
                <a:solidFill>
                  <a:schemeClr val="accent6"/>
                </a:solidFill>
              </a:rPr>
              <a:t>koncesionirani</a:t>
            </a:r>
            <a:r>
              <a:rPr lang="sl-SI" sz="2000" dirty="0">
                <a:solidFill>
                  <a:schemeClr val="accent6"/>
                </a:solidFill>
              </a:rPr>
              <a:t>), </a:t>
            </a:r>
          </a:p>
          <a:p>
            <a:pPr marL="457200" lvl="1" indent="0">
              <a:buClr>
                <a:srgbClr val="FF0066"/>
              </a:buClr>
              <a:buNone/>
            </a:pPr>
            <a:r>
              <a:rPr lang="sl-SI" sz="2000" dirty="0">
                <a:solidFill>
                  <a:schemeClr val="accent6"/>
                </a:solidFill>
              </a:rPr>
              <a:t>     ter,</a:t>
            </a:r>
          </a:p>
          <a:p>
            <a:pPr marL="457200" lvl="1" indent="0">
              <a:buClr>
                <a:srgbClr val="FF0066"/>
              </a:buClr>
              <a:buNone/>
            </a:pPr>
            <a:r>
              <a:rPr lang="sl-SI" sz="2000" dirty="0">
                <a:solidFill>
                  <a:schemeClr val="accent6"/>
                </a:solidFill>
              </a:rPr>
              <a:t>     </a:t>
            </a:r>
            <a:r>
              <a:rPr lang="sl-SI" sz="2000" dirty="0" err="1">
                <a:solidFill>
                  <a:schemeClr val="accent6"/>
                </a:solidFill>
              </a:rPr>
              <a:t>nekoncesionirane</a:t>
            </a:r>
            <a:r>
              <a:rPr lang="sl-SI" sz="2000" dirty="0">
                <a:solidFill>
                  <a:schemeClr val="accent6"/>
                </a:solidFill>
              </a:rPr>
              <a:t> zasebni samostojni VZ – NEKATERI V RS.</a:t>
            </a:r>
          </a:p>
          <a:p>
            <a:endParaRPr lang="sl-SI" dirty="0"/>
          </a:p>
        </p:txBody>
      </p:sp>
    </p:spTree>
    <p:extLst>
      <p:ext uri="{BB962C8B-B14F-4D97-AF65-F5344CB8AC3E}">
        <p14:creationId xmlns:p14="http://schemas.microsoft.com/office/powerpoint/2010/main" val="1082809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i="1" dirty="0" smtClean="0">
                <a:solidFill>
                  <a:srgbClr val="002060"/>
                </a:solidFill>
                <a:effectLst>
                  <a:outerShdw blurRad="38100" dist="38100" dir="2700000" algn="tl">
                    <a:srgbClr val="000000">
                      <a:alpha val="43137"/>
                    </a:srgbClr>
                  </a:outerShdw>
                </a:effectLst>
              </a:rPr>
              <a:t>RAČUNANJE TOČK</a:t>
            </a:r>
            <a:endParaRPr lang="sl-SI" b="1"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lstStyle/>
          <a:p>
            <a:pPr marL="342900" lvl="1" indent="-342900">
              <a:buFont typeface="Courier New" panose="02070309020205020404" pitchFamily="49" charset="0"/>
              <a:buChar char="o"/>
            </a:pPr>
            <a:r>
              <a:rPr lang="sl-SI" sz="2400" b="1" dirty="0">
                <a:solidFill>
                  <a:schemeClr val="accent6"/>
                </a:solidFill>
                <a:effectLst>
                  <a:outerShdw blurRad="38100" dist="38100" dir="2700000" algn="tl">
                    <a:srgbClr val="000000">
                      <a:alpha val="43137"/>
                    </a:srgbClr>
                  </a:outerShdw>
                </a:effectLst>
                <a:hlinkClick r:id="rId2"/>
              </a:rPr>
              <a:t>VIŠJEŠOLSKO STROKOVNO IZOBRAŽEVANJE </a:t>
            </a:r>
            <a:r>
              <a:rPr lang="sl-SI" sz="1800" b="1" dirty="0" smtClean="0">
                <a:solidFill>
                  <a:schemeClr val="accent6"/>
                </a:solidFill>
                <a:effectLst>
                  <a:outerShdw blurRad="38100" dist="38100" dir="2700000" algn="tl">
                    <a:srgbClr val="000000">
                      <a:alpha val="43137"/>
                    </a:srgbClr>
                  </a:outerShdw>
                </a:effectLst>
                <a:hlinkClick r:id="rId2"/>
              </a:rPr>
              <a:t>(</a:t>
            </a:r>
            <a:r>
              <a:rPr lang="sl-SI" sz="1800" b="1" dirty="0">
                <a:solidFill>
                  <a:schemeClr val="accent6"/>
                </a:solidFill>
                <a:effectLst>
                  <a:outerShdw blurRad="38100" dist="38100" dir="2700000" algn="tl">
                    <a:srgbClr val="000000">
                      <a:alpha val="43137"/>
                    </a:srgbClr>
                  </a:outerShdw>
                </a:effectLst>
                <a:hlinkClick r:id="rId2"/>
              </a:rPr>
              <a:t>VIŠJE STROKOVNE ŠOLE</a:t>
            </a:r>
            <a:r>
              <a:rPr lang="sl-SI" sz="1800" b="1" dirty="0" smtClean="0">
                <a:solidFill>
                  <a:schemeClr val="accent6"/>
                </a:solidFill>
                <a:effectLst>
                  <a:outerShdw blurRad="38100" dist="38100" dir="2700000" algn="tl">
                    <a:srgbClr val="000000">
                      <a:alpha val="43137"/>
                    </a:srgbClr>
                  </a:outerShdw>
                </a:effectLst>
                <a:hlinkClick r:id="rId2"/>
              </a:rPr>
              <a:t>)</a:t>
            </a:r>
            <a:endParaRPr lang="sl-SI" sz="1800" b="1" dirty="0" smtClean="0">
              <a:solidFill>
                <a:schemeClr val="accent6"/>
              </a:solidFill>
              <a:effectLst>
                <a:outerShdw blurRad="38100" dist="38100" dir="2700000" algn="tl">
                  <a:srgbClr val="000000">
                    <a:alpha val="43137"/>
                  </a:srgbClr>
                </a:outerShdw>
              </a:effectLst>
            </a:endParaRPr>
          </a:p>
          <a:p>
            <a:pPr marL="285750" lvl="1" indent="-285750">
              <a:buFont typeface="Courier New" panose="02070309020205020404" pitchFamily="49" charset="0"/>
              <a:buChar char="o"/>
            </a:pPr>
            <a:endParaRPr lang="sl-SI" sz="1800" b="1" dirty="0">
              <a:solidFill>
                <a:schemeClr val="accent6"/>
              </a:solidFill>
              <a:effectLst>
                <a:outerShdw blurRad="38100" dist="38100" dir="2700000" algn="tl">
                  <a:srgbClr val="000000">
                    <a:alpha val="43137"/>
                  </a:srgbClr>
                </a:outerShdw>
              </a:effectLst>
            </a:endParaRPr>
          </a:p>
          <a:p>
            <a:pPr marL="342900" lvl="1">
              <a:buFont typeface="Courier New" panose="02070309020205020404" pitchFamily="49" charset="0"/>
              <a:buChar char="o"/>
            </a:pPr>
            <a:endParaRPr lang="sl-SI" sz="1200" b="1" i="1" u="sng" dirty="0">
              <a:solidFill>
                <a:schemeClr val="accent6"/>
              </a:solidFill>
              <a:effectLst>
                <a:outerShdw blurRad="38100" dist="38100" dir="2700000" algn="tl">
                  <a:srgbClr val="000000">
                    <a:alpha val="43137"/>
                  </a:srgbClr>
                </a:outerShdw>
              </a:effectLst>
            </a:endParaRPr>
          </a:p>
          <a:p>
            <a:pPr>
              <a:buFont typeface="Courier New" panose="02070309020205020404" pitchFamily="49" charset="0"/>
              <a:buChar char="o"/>
            </a:pPr>
            <a:r>
              <a:rPr lang="sl-SI" b="1" dirty="0">
                <a:solidFill>
                  <a:schemeClr val="accent6"/>
                </a:solidFill>
                <a:effectLst>
                  <a:outerShdw blurRad="38100" dist="38100" dir="2700000" algn="tl">
                    <a:srgbClr val="000000">
                      <a:alpha val="43137"/>
                    </a:srgbClr>
                  </a:outerShdw>
                </a:effectLst>
                <a:hlinkClick r:id="rId3"/>
              </a:rPr>
              <a:t>VISOKOŠOLSKO </a:t>
            </a:r>
            <a:r>
              <a:rPr lang="sl-SI" b="1" dirty="0" smtClean="0">
                <a:solidFill>
                  <a:schemeClr val="accent6"/>
                </a:solidFill>
                <a:effectLst>
                  <a:outerShdw blurRad="38100" dist="38100" dir="2700000" algn="tl">
                    <a:srgbClr val="000000">
                      <a:alpha val="43137"/>
                    </a:srgbClr>
                  </a:outerShdw>
                </a:effectLst>
                <a:hlinkClick r:id="rId3"/>
              </a:rPr>
              <a:t>IZOBRAŽEVANJE</a:t>
            </a:r>
            <a:endParaRPr lang="sl-SI" b="1" dirty="0" smtClean="0">
              <a:solidFill>
                <a:schemeClr val="accent6"/>
              </a:solidFill>
              <a:effectLst>
                <a:outerShdw blurRad="38100" dist="38100" dir="2700000" algn="tl">
                  <a:srgbClr val="000000">
                    <a:alpha val="43137"/>
                  </a:srgbClr>
                </a:outerShdw>
              </a:effectLst>
            </a:endParaRPr>
          </a:p>
          <a:p>
            <a:pPr>
              <a:buFont typeface="Courier New" panose="02070309020205020404" pitchFamily="49" charset="0"/>
              <a:buChar char="o"/>
            </a:pPr>
            <a:endParaRPr lang="sl-SI" b="1" dirty="0" smtClean="0">
              <a:solidFill>
                <a:schemeClr val="accent6"/>
              </a:solidFill>
              <a:effectLst>
                <a:outerShdw blurRad="38100" dist="38100" dir="2700000" algn="tl">
                  <a:srgbClr val="000000">
                    <a:alpha val="43137"/>
                  </a:srgbClr>
                </a:outerShdw>
              </a:effectLst>
            </a:endParaRPr>
          </a:p>
          <a:p>
            <a:endParaRPr lang="sl-SI" sz="1200" b="1" i="1" u="sng" dirty="0">
              <a:solidFill>
                <a:schemeClr val="accent6">
                  <a:lumMod val="75000"/>
                </a:schemeClr>
              </a:solidFill>
            </a:endParaRPr>
          </a:p>
        </p:txBody>
      </p:sp>
    </p:spTree>
    <p:extLst>
      <p:ext uri="{BB962C8B-B14F-4D97-AF65-F5344CB8AC3E}">
        <p14:creationId xmlns:p14="http://schemas.microsoft.com/office/powerpoint/2010/main" val="3085602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802322"/>
          </a:xfrm>
        </p:spPr>
        <p:txBody>
          <a:bodyPr/>
          <a:lstStyle/>
          <a:p>
            <a:r>
              <a:rPr lang="sl-SI" sz="3200" b="1" i="1" dirty="0" smtClean="0">
                <a:solidFill>
                  <a:srgbClr val="002060"/>
                </a:solidFill>
                <a:effectLst>
                  <a:outerShdw blurRad="38100" dist="38100" dir="2700000" algn="tl">
                    <a:srgbClr val="000000">
                      <a:alpha val="43137"/>
                    </a:srgbClr>
                  </a:outerShdw>
                </a:effectLst>
              </a:rPr>
              <a:t>PRIJAVA - VPIS </a:t>
            </a:r>
            <a:endParaRPr lang="sl-SI" sz="3200" i="1" dirty="0">
              <a:solidFill>
                <a:srgbClr val="002060"/>
              </a:solidFill>
            </a:endParaRPr>
          </a:p>
        </p:txBody>
      </p:sp>
      <p:sp>
        <p:nvSpPr>
          <p:cNvPr id="3" name="Ograda vsebine 2"/>
          <p:cNvSpPr>
            <a:spLocks noGrp="1"/>
          </p:cNvSpPr>
          <p:nvPr>
            <p:ph idx="1"/>
          </p:nvPr>
        </p:nvSpPr>
        <p:spPr>
          <a:xfrm>
            <a:off x="1043492" y="1229360"/>
            <a:ext cx="7287708" cy="4897120"/>
          </a:xfrm>
        </p:spPr>
        <p:txBody>
          <a:bodyPr>
            <a:normAutofit fontScale="77500" lnSpcReduction="20000"/>
          </a:bodyPr>
          <a:lstStyle/>
          <a:p>
            <a:pPr marL="342900" lvl="1" indent="-342900">
              <a:buFontTx/>
              <a:buChar char="•"/>
            </a:pPr>
            <a:r>
              <a:rPr lang="sl-SI" sz="2400" b="1" dirty="0" smtClean="0">
                <a:solidFill>
                  <a:schemeClr val="accent6"/>
                </a:solidFill>
                <a:effectLst>
                  <a:outerShdw blurRad="38100" dist="38100" dir="2700000" algn="tl">
                    <a:srgbClr val="000000">
                      <a:alpha val="43137"/>
                    </a:srgbClr>
                  </a:outerShdw>
                </a:effectLst>
              </a:rPr>
              <a:t>VIŠJEŠOLSKO STROKOVNO IZOBRAŽEVANJE </a:t>
            </a:r>
          </a:p>
          <a:p>
            <a:pPr marL="0" lvl="1" indent="0">
              <a:buNone/>
            </a:pPr>
            <a:r>
              <a:rPr lang="sl-SI" sz="2000" b="1" dirty="0">
                <a:solidFill>
                  <a:schemeClr val="accent6"/>
                </a:solidFill>
                <a:effectLst>
                  <a:outerShdw blurRad="38100" dist="38100" dir="2700000" algn="tl">
                    <a:srgbClr val="000000">
                      <a:alpha val="43137"/>
                    </a:srgbClr>
                  </a:outerShdw>
                </a:effectLst>
              </a:rPr>
              <a:t> </a:t>
            </a:r>
            <a:r>
              <a:rPr lang="sl-SI" sz="2000" b="1" dirty="0" smtClean="0">
                <a:solidFill>
                  <a:schemeClr val="accent6"/>
                </a:solidFill>
                <a:effectLst>
                  <a:outerShdw blurRad="38100" dist="38100" dir="2700000" algn="tl">
                    <a:srgbClr val="000000">
                      <a:alpha val="43137"/>
                    </a:srgbClr>
                  </a:outerShdw>
                </a:effectLst>
              </a:rPr>
              <a:t>       </a:t>
            </a:r>
            <a:r>
              <a:rPr lang="sl-SI" sz="1800" b="1" dirty="0" smtClean="0">
                <a:solidFill>
                  <a:schemeClr val="accent6"/>
                </a:solidFill>
                <a:effectLst>
                  <a:outerShdw blurRad="38100" dist="38100" dir="2700000" algn="tl">
                    <a:srgbClr val="000000">
                      <a:alpha val="43137"/>
                    </a:srgbClr>
                  </a:outerShdw>
                </a:effectLst>
              </a:rPr>
              <a:t>(VIŠJE STROKOVNE ŠOLE)</a:t>
            </a:r>
          </a:p>
          <a:p>
            <a:pPr marL="0" indent="0">
              <a:buNone/>
            </a:pPr>
            <a:r>
              <a:rPr lang="sl-SI" sz="2000" dirty="0">
                <a:solidFill>
                  <a:schemeClr val="accent6"/>
                </a:solidFill>
              </a:rPr>
              <a:t> </a:t>
            </a:r>
            <a:r>
              <a:rPr lang="sl-SI" sz="2000" dirty="0" smtClean="0">
                <a:solidFill>
                  <a:schemeClr val="accent6"/>
                </a:solidFill>
              </a:rPr>
              <a:t>       </a:t>
            </a:r>
            <a:r>
              <a:rPr lang="sl-SI" sz="2300" b="1" dirty="0" smtClean="0">
                <a:solidFill>
                  <a:schemeClr val="accent6"/>
                </a:solidFill>
              </a:rPr>
              <a:t>- </a:t>
            </a:r>
            <a:r>
              <a:rPr lang="sl-SI" sz="2300" b="1" dirty="0" smtClean="0">
                <a:solidFill>
                  <a:schemeClr val="accent6"/>
                </a:solidFill>
                <a:hlinkClick r:id="rId2"/>
              </a:rPr>
              <a:t>Spletni obrazec</a:t>
            </a:r>
            <a:endParaRPr lang="sl-SI" sz="2000" dirty="0" smtClean="0">
              <a:solidFill>
                <a:schemeClr val="accent6"/>
              </a:solidFill>
            </a:endParaRPr>
          </a:p>
          <a:p>
            <a:r>
              <a:rPr lang="sl-SI" sz="1600" dirty="0">
                <a:solidFill>
                  <a:srgbClr val="002060"/>
                </a:solidFill>
                <a:latin typeface="Verdana" panose="020B0604030504040204" pitchFamily="34" charset="0"/>
                <a:ea typeface="Verdana" panose="020B0604030504040204" pitchFamily="34" charset="0"/>
                <a:cs typeface="Verdana" panose="020B0604030504040204" pitchFamily="34" charset="0"/>
              </a:rPr>
              <a:t>Prijava za vpis je možna samo preko spletnega obrazca, ki ga izpolnite, natisnete, podpišete in pošljete na naslov prijavne službe.</a:t>
            </a:r>
          </a:p>
          <a:p>
            <a:r>
              <a:rPr lang="sl-SI" sz="1600" dirty="0">
                <a:solidFill>
                  <a:srgbClr val="002060"/>
                </a:solidFill>
                <a:latin typeface="Verdana" panose="020B0604030504040204" pitchFamily="34" charset="0"/>
                <a:ea typeface="Verdana" panose="020B0604030504040204" pitchFamily="34" charset="0"/>
                <a:cs typeface="Verdana" panose="020B0604030504040204" pitchFamily="34" charset="0"/>
              </a:rPr>
              <a:t>Potrebne informacije dobite na tel.št. : 03/428 58 82</a:t>
            </a:r>
          </a:p>
          <a:p>
            <a:r>
              <a:rPr lang="sl-SI" sz="1600" dirty="0">
                <a:solidFill>
                  <a:srgbClr val="002060"/>
                </a:solidFill>
                <a:latin typeface="Verdana" panose="020B0604030504040204" pitchFamily="34" charset="0"/>
                <a:ea typeface="Verdana" panose="020B0604030504040204" pitchFamily="34" charset="0"/>
                <a:cs typeface="Verdana" panose="020B0604030504040204" pitchFamily="34" charset="0"/>
              </a:rPr>
              <a:t>Hkrati lahko oddate dve </a:t>
            </a: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prijavi: </a:t>
            </a:r>
            <a:r>
              <a:rPr lang="sl-SI" sz="1600" dirty="0">
                <a:solidFill>
                  <a:srgbClr val="002060"/>
                </a:solidFill>
                <a:latin typeface="Verdana" panose="020B0604030504040204" pitchFamily="34" charset="0"/>
                <a:ea typeface="Verdana" panose="020B0604030504040204" pitchFamily="34" charset="0"/>
                <a:cs typeface="Verdana" panose="020B0604030504040204" pitchFamily="34" charset="0"/>
              </a:rPr>
              <a:t>eno za vpis na visokošolske programe in eno za vpis na višješolske programe (ne morete pa se prijavljati z istim prijavnim obrazcem</a:t>
            </a: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sl-SI" sz="1100" dirty="0"/>
          </a:p>
          <a:p>
            <a:pPr marL="342900" lvl="1" indent="-342900">
              <a:buFont typeface="Arial" panose="020B0604020202020204" pitchFamily="34" charset="0"/>
              <a:buChar char="•"/>
            </a:pPr>
            <a:r>
              <a:rPr lang="sl-SI" sz="2400" b="1" dirty="0">
                <a:solidFill>
                  <a:schemeClr val="accent6"/>
                </a:solidFill>
                <a:effectLst>
                  <a:outerShdw blurRad="38100" dist="38100" dir="2700000" algn="tl">
                    <a:srgbClr val="000000">
                      <a:alpha val="43137"/>
                    </a:srgbClr>
                  </a:outerShdw>
                </a:effectLst>
                <a:hlinkClick r:id="rId3"/>
              </a:rPr>
              <a:t>VISOKOŠOLSKO </a:t>
            </a:r>
            <a:r>
              <a:rPr lang="sl-SI" sz="2400" b="1" dirty="0" smtClean="0">
                <a:solidFill>
                  <a:schemeClr val="accent6"/>
                </a:solidFill>
                <a:effectLst>
                  <a:outerShdw blurRad="38100" dist="38100" dir="2700000" algn="tl">
                    <a:srgbClr val="000000">
                      <a:alpha val="43137"/>
                    </a:srgbClr>
                  </a:outerShdw>
                </a:effectLst>
                <a:hlinkClick r:id="rId3"/>
              </a:rPr>
              <a:t>IZOBRAŽEVANJE:</a:t>
            </a:r>
            <a:endParaRPr lang="sl-SI" sz="2400" b="1" dirty="0" smtClean="0">
              <a:solidFill>
                <a:schemeClr val="accent6"/>
              </a:solidFill>
              <a:effectLst>
                <a:outerShdw blurRad="38100" dist="38100" dir="2700000" algn="tl">
                  <a:srgbClr val="000000">
                    <a:alpha val="43137"/>
                  </a:srgbClr>
                </a:outerShdw>
              </a:effectLst>
            </a:endParaRPr>
          </a:p>
          <a:p>
            <a:pPr marL="342900" lvl="1" indent="-342900">
              <a:buFont typeface="Arial" panose="020B0604020202020204" pitchFamily="34" charset="0"/>
              <a:buChar char="•"/>
            </a:pPr>
            <a:endParaRPr lang="sl-SI" sz="2400" b="1" dirty="0" smtClean="0"/>
          </a:p>
          <a:p>
            <a:pPr marL="342900" lvl="1" indent="-342900">
              <a:buFont typeface="Arial" panose="020B0604020202020204" pitchFamily="34" charset="0"/>
              <a:buChar char="•"/>
            </a:pPr>
            <a:r>
              <a:rPr lang="sl-SI" sz="2000" dirty="0">
                <a:solidFill>
                  <a:srgbClr val="002060"/>
                </a:solidFill>
                <a:latin typeface="Verdana" panose="020B0604030504040204" pitchFamily="34" charset="0"/>
                <a:ea typeface="Verdana" panose="020B0604030504040204" pitchFamily="34" charset="0"/>
                <a:cs typeface="Verdana" panose="020B0604030504040204" pitchFamily="34" charset="0"/>
              </a:rPr>
              <a:t>Oddaja e_prijave je OBVEZNA za vse kandidate. </a:t>
            </a:r>
            <a:r>
              <a:rPr lang="sl-SI" sz="2000" dirty="0">
                <a:solidFill>
                  <a:srgbClr val="002060"/>
                </a:solidFill>
                <a:latin typeface="Verdana" panose="020B0604030504040204" pitchFamily="34" charset="0"/>
                <a:ea typeface="Verdana" panose="020B0604030504040204" pitchFamily="34" charset="0"/>
                <a:cs typeface="Verdana" panose="020B0604030504040204" pitchFamily="34" charset="0"/>
                <a:sym typeface="Wingdings" pitchFamily="2" charset="2"/>
              </a:rPr>
              <a:t> </a:t>
            </a:r>
          </a:p>
          <a:p>
            <a:pPr marL="342900" lvl="1" indent="-342900">
              <a:buFont typeface="Arial" panose="020B0604020202020204" pitchFamily="34" charset="0"/>
              <a:buChar char="•"/>
            </a:pPr>
            <a:r>
              <a:rPr lang="sl-SI" sz="1800" dirty="0" smtClean="0">
                <a:solidFill>
                  <a:srgbClr val="002060"/>
                </a:solidFill>
                <a:latin typeface="Verdana" panose="020B0604030504040204" pitchFamily="34" charset="0"/>
                <a:ea typeface="Verdana" panose="020B0604030504040204" pitchFamily="34" charset="0"/>
                <a:cs typeface="Verdana" panose="020B0604030504040204" pitchFamily="34" charset="0"/>
                <a:sym typeface="Wingdings" pitchFamily="2" charset="2"/>
              </a:rPr>
              <a:t>Pošiljanje </a:t>
            </a:r>
            <a:r>
              <a:rPr lang="sl-SI" sz="1800" dirty="0">
                <a:solidFill>
                  <a:srgbClr val="002060"/>
                </a:solidFill>
                <a:latin typeface="Verdana" panose="020B0604030504040204" pitchFamily="34" charset="0"/>
                <a:ea typeface="Verdana" panose="020B0604030504040204" pitchFamily="34" charset="0"/>
                <a:cs typeface="Verdana" panose="020B0604030504040204" pitchFamily="34" charset="0"/>
                <a:sym typeface="Wingdings" pitchFamily="2" charset="2"/>
              </a:rPr>
              <a:t>natisnjenega prijavnega obrazca je OBVEZNO za kandidate, ki se prijavijo brez kvalificiranega digitalnega potrdila.</a:t>
            </a:r>
            <a:endParaRPr lang="sl-SI" sz="18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lvl="1" indent="-342900">
              <a:buFont typeface="Arial" panose="020B0604020202020204" pitchFamily="34" charset="0"/>
              <a:buChar char="•"/>
            </a:pPr>
            <a:endParaRPr lang="sl-SI" sz="2400" b="1" dirty="0"/>
          </a:p>
          <a:p>
            <a:pPr marL="342900" lvl="1" indent="-342900">
              <a:buFont typeface="Arial" panose="020B0604020202020204" pitchFamily="34" charset="0"/>
              <a:buChar char="•"/>
            </a:pPr>
            <a:endParaRPr lang="sl-SI" sz="2400" b="1" dirty="0">
              <a:solidFill>
                <a:schemeClr val="accent6"/>
              </a:solidFill>
              <a:effectLst>
                <a:outerShdw blurRad="38100" dist="38100" dir="2700000" algn="tl">
                  <a:srgbClr val="000000">
                    <a:alpha val="43137"/>
                  </a:srgbClr>
                </a:outerShdw>
              </a:effectLst>
            </a:endParaRPr>
          </a:p>
          <a:p>
            <a:pPr marL="0" indent="0">
              <a:buNone/>
            </a:pPr>
            <a:endParaRPr lang="sl-SI" sz="2000" dirty="0" smtClean="0">
              <a:solidFill>
                <a:schemeClr val="accent6"/>
              </a:solidFill>
            </a:endParaRPr>
          </a:p>
          <a:p>
            <a:pPr marL="0" indent="0">
              <a:buNone/>
            </a:pPr>
            <a:endParaRPr lang="sl-SI" sz="2000" dirty="0" smtClean="0">
              <a:solidFill>
                <a:schemeClr val="accent6"/>
              </a:solidFill>
            </a:endParaRPr>
          </a:p>
          <a:p>
            <a:endParaRPr lang="sl-SI" sz="2000" dirty="0">
              <a:solidFill>
                <a:schemeClr val="accent6"/>
              </a:solidFill>
            </a:endParaRPr>
          </a:p>
          <a:p>
            <a:pPr marL="0" indent="0">
              <a:buNone/>
            </a:pPr>
            <a:r>
              <a:rPr lang="sl-SI" sz="1000" b="1" dirty="0" smtClean="0">
                <a:solidFill>
                  <a:srgbClr val="0A3162"/>
                </a:solidFill>
                <a:latin typeface="Verdana" pitchFamily="34" charset="0"/>
              </a:rPr>
              <a:t>    </a:t>
            </a:r>
          </a:p>
          <a:p>
            <a:pPr marL="0" indent="0">
              <a:buNone/>
            </a:pPr>
            <a:r>
              <a:rPr lang="sl-SI" sz="2000" b="1" dirty="0">
                <a:solidFill>
                  <a:srgbClr val="0A3162"/>
                </a:solidFill>
                <a:latin typeface="Verdana" pitchFamily="34" charset="0"/>
              </a:rPr>
              <a:t> </a:t>
            </a:r>
            <a:r>
              <a:rPr lang="sl-SI" sz="2000" b="1" dirty="0" smtClean="0">
                <a:solidFill>
                  <a:srgbClr val="0A3162"/>
                </a:solidFill>
                <a:latin typeface="Verdana" pitchFamily="34" charset="0"/>
              </a:rPr>
              <a:t>     </a:t>
            </a:r>
            <a:endParaRPr lang="sl-SI" sz="1600" b="1" dirty="0">
              <a:solidFill>
                <a:srgbClr val="0A3162"/>
              </a:solidFill>
              <a:latin typeface="Verdana" pitchFamily="34" charset="0"/>
            </a:endParaRPr>
          </a:p>
          <a:p>
            <a:endParaRPr lang="sl-SI" sz="2000" dirty="0"/>
          </a:p>
        </p:txBody>
      </p:sp>
      <p:sp>
        <p:nvSpPr>
          <p:cNvPr id="7" name="Text Box 10"/>
          <p:cNvSpPr txBox="1">
            <a:spLocks noChangeArrowheads="1"/>
          </p:cNvSpPr>
          <p:nvPr/>
        </p:nvSpPr>
        <p:spPr bwMode="auto">
          <a:xfrm>
            <a:off x="960753" y="4323804"/>
            <a:ext cx="3245487"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sl-SI" b="1" dirty="0" smtClean="0">
                <a:solidFill>
                  <a:srgbClr val="0A3162"/>
                </a:solidFill>
                <a:latin typeface="Verdana" pitchFamily="34" charset="0"/>
              </a:rPr>
              <a:t>E- prijava: digitalno potrdilo</a:t>
            </a:r>
          </a:p>
          <a:p>
            <a:pPr eaLnBrk="1" hangingPunct="1"/>
            <a:r>
              <a:rPr lang="sl-SI" sz="1200" b="1" dirty="0">
                <a:solidFill>
                  <a:srgbClr val="0A3162"/>
                </a:solidFill>
                <a:latin typeface="Verdana" pitchFamily="34" charset="0"/>
                <a:hlinkClick r:id="rId4"/>
              </a:rPr>
              <a:t>NAVODILA ZA </a:t>
            </a:r>
            <a:r>
              <a:rPr lang="sl-SI" sz="1200" b="1" dirty="0" smtClean="0">
                <a:solidFill>
                  <a:srgbClr val="0A3162"/>
                </a:solidFill>
                <a:latin typeface="Verdana" pitchFamily="34" charset="0"/>
                <a:hlinkClick r:id="rId4"/>
              </a:rPr>
              <a:t>PRVO NAMESTITEV</a:t>
            </a:r>
            <a:endParaRPr lang="sl-SI" sz="1200" b="1" dirty="0" smtClean="0">
              <a:solidFill>
                <a:srgbClr val="0A3162"/>
              </a:solidFill>
              <a:latin typeface="Verdana" pitchFamily="34" charset="0"/>
            </a:endParaRPr>
          </a:p>
          <a:p>
            <a:pPr eaLnBrk="1" hangingPunct="1"/>
            <a:endParaRPr lang="sl-SI" sz="1000" b="1" u="sng" dirty="0" smtClean="0">
              <a:solidFill>
                <a:srgbClr val="FFC000"/>
              </a:solidFill>
              <a:latin typeface="Verdana" pitchFamily="34" charset="0"/>
            </a:endParaRPr>
          </a:p>
          <a:p>
            <a:pPr eaLnBrk="1" hangingPunct="1"/>
            <a:endParaRPr lang="sl-SI" b="1" dirty="0" smtClean="0">
              <a:solidFill>
                <a:srgbClr val="0A3162"/>
              </a:solidFill>
              <a:latin typeface="Verdana" pitchFamily="34" charset="0"/>
            </a:endParaRPr>
          </a:p>
        </p:txBody>
      </p:sp>
      <p:sp>
        <p:nvSpPr>
          <p:cNvPr id="8" name="Text Box 11"/>
          <p:cNvSpPr txBox="1">
            <a:spLocks noChangeArrowheads="1"/>
          </p:cNvSpPr>
          <p:nvPr/>
        </p:nvSpPr>
        <p:spPr bwMode="auto">
          <a:xfrm>
            <a:off x="4657046" y="4323804"/>
            <a:ext cx="354513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sl-SI" b="1" dirty="0" smtClean="0">
                <a:solidFill>
                  <a:srgbClr val="0A3162"/>
                </a:solidFill>
                <a:latin typeface="Verdana" pitchFamily="34" charset="0"/>
              </a:rPr>
              <a:t>E-prijava:</a:t>
            </a:r>
          </a:p>
          <a:p>
            <a:pPr eaLnBrk="1" hangingPunct="1"/>
            <a:r>
              <a:rPr lang="sl-SI" b="1" dirty="0" smtClean="0">
                <a:solidFill>
                  <a:srgbClr val="0A3162"/>
                </a:solidFill>
                <a:latin typeface="Verdana" pitchFamily="34" charset="0"/>
              </a:rPr>
              <a:t>uporabniško ime in geslo</a:t>
            </a:r>
          </a:p>
          <a:p>
            <a:pPr eaLnBrk="1" hangingPunct="1"/>
            <a:r>
              <a:rPr lang="sl-SI" sz="1200" b="1" dirty="0" smtClean="0">
                <a:solidFill>
                  <a:srgbClr val="0A3162"/>
                </a:solidFill>
                <a:latin typeface="Verdana" pitchFamily="34" charset="0"/>
                <a:hlinkClick r:id="rId5"/>
              </a:rPr>
              <a:t>NAVODILA ZA PRVO PRIJAVO</a:t>
            </a:r>
            <a:endParaRPr lang="sl-SI" sz="1000" u="sng" dirty="0" smtClean="0">
              <a:solidFill>
                <a:srgbClr val="E7851D"/>
              </a:solidFill>
              <a:latin typeface="Verdana" pitchFamily="34" charset="0"/>
            </a:endParaRPr>
          </a:p>
        </p:txBody>
      </p:sp>
    </p:spTree>
    <p:extLst>
      <p:ext uri="{BB962C8B-B14F-4D97-AF65-F5344CB8AC3E}">
        <p14:creationId xmlns:p14="http://schemas.microsoft.com/office/powerpoint/2010/main" val="379790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arn(inVertical)">
                                      <p:cBhvr>
                                        <p:cTn id="25" dur="500"/>
                                        <p:tgtEl>
                                          <p:spTgt spid="3">
                                            <p:txEl>
                                              <p:pRg st="7" end="7"/>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barn(inVertical)">
                                      <p:cBhvr>
                                        <p:cTn id="28" dur="500"/>
                                        <p:tgtEl>
                                          <p:spTgt spid="3">
                                            <p:txEl>
                                              <p:pRg st="10" end="10"/>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arn(inVertical)">
                                      <p:cBhvr>
                                        <p:cTn id="31" dur="500"/>
                                        <p:tgtEl>
                                          <p:spTgt spid="3">
                                            <p:txEl>
                                              <p:pRg st="9" end="9"/>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16" end="16"/>
                                            </p:txEl>
                                          </p:spTgt>
                                        </p:tgtEl>
                                        <p:attrNameLst>
                                          <p:attrName>style.visibility</p:attrName>
                                        </p:attrNameLst>
                                      </p:cBhvr>
                                      <p:to>
                                        <p:strVal val="visible"/>
                                      </p:to>
                                    </p:set>
                                    <p:animEffect transition="in" filter="barn(inVertical)">
                                      <p:cBhvr>
                                        <p:cTn id="34" dur="500"/>
                                        <p:tgtEl>
                                          <p:spTgt spid="3">
                                            <p:txEl>
                                              <p:pRg st="16" end="16"/>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17" end="17"/>
                                            </p:txEl>
                                          </p:spTgt>
                                        </p:tgtEl>
                                        <p:attrNameLst>
                                          <p:attrName>style.visibility</p:attrName>
                                        </p:attrNameLst>
                                      </p:cBhvr>
                                      <p:to>
                                        <p:strVal val="visible"/>
                                      </p:to>
                                    </p:set>
                                    <p:animEffect transition="in" filter="barn(inVertical)">
                                      <p:cBhvr>
                                        <p:cTn id="37" dur="500"/>
                                        <p:tgtEl>
                                          <p:spTgt spid="3">
                                            <p:txEl>
                                              <p:pRg st="17" end="17"/>
                                            </p:txEl>
                                          </p:spTgt>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barn(inVertical)">
                                      <p:cBhvr>
                                        <p:cTn id="40" dur="5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barn(inVertical)">
                                      <p:cBhvr>
                                        <p:cTn id="4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2689</TotalTime>
  <Words>2401</Words>
  <Application>Microsoft Office PowerPoint</Application>
  <PresentationFormat>Diaprojekcija na zaslonu (4:3)</PresentationFormat>
  <Paragraphs>400</Paragraphs>
  <Slides>41</Slides>
  <Notes>1</Notes>
  <HiddenSlides>0</HiddenSlides>
  <MMClips>0</MMClips>
  <ScaleCrop>false</ScaleCrop>
  <HeadingPairs>
    <vt:vector size="6" baseType="variant">
      <vt:variant>
        <vt:lpstr>Uporabljene pisave</vt:lpstr>
      </vt:variant>
      <vt:variant>
        <vt:i4>10</vt:i4>
      </vt:variant>
      <vt:variant>
        <vt:lpstr>Tema</vt:lpstr>
      </vt:variant>
      <vt:variant>
        <vt:i4>1</vt:i4>
      </vt:variant>
      <vt:variant>
        <vt:lpstr>Naslovi diapozitivov</vt:lpstr>
      </vt:variant>
      <vt:variant>
        <vt:i4>41</vt:i4>
      </vt:variant>
    </vt:vector>
  </HeadingPairs>
  <TitlesOfParts>
    <vt:vector size="52" baseType="lpstr">
      <vt:lpstr>Arial</vt:lpstr>
      <vt:lpstr>Calibri</vt:lpstr>
      <vt:lpstr>Century Gothic</vt:lpstr>
      <vt:lpstr>Comic Sans MS</vt:lpstr>
      <vt:lpstr>Courier New</vt:lpstr>
      <vt:lpstr>Times New Roman</vt:lpstr>
      <vt:lpstr>Trebuchet MS</vt:lpstr>
      <vt:lpstr>Verdana</vt:lpstr>
      <vt:lpstr>Wingdings</vt:lpstr>
      <vt:lpstr>Wingdings 2</vt:lpstr>
      <vt:lpstr>Austin</vt:lpstr>
      <vt:lpstr>Shema terciarnega izobraževanja v Republiki Sloveniji</vt:lpstr>
      <vt:lpstr>KLASIFIKACIJSKI SISTEM IZOBRAŽEVANJA IN USPOSABLJANJA </vt:lpstr>
      <vt:lpstr>Nova struktura študija – 3 stopnje</vt:lpstr>
      <vt:lpstr>Trajanje študija:  </vt:lpstr>
      <vt:lpstr>                  1. stopnja</vt:lpstr>
      <vt:lpstr>Aplikacija na telefonu</vt:lpstr>
      <vt:lpstr>RAZPIS</vt:lpstr>
      <vt:lpstr>RAČUNANJE TOČK</vt:lpstr>
      <vt:lpstr>PRIJAVA - VPIS </vt:lpstr>
      <vt:lpstr>VPIS - POMOČ </vt:lpstr>
      <vt:lpstr>STATUS KANDIDATA S POSEBNIM STATUSOM</vt:lpstr>
      <vt:lpstr>Ustrezne listine za dodelitev posebnega statusa</vt:lpstr>
      <vt:lpstr>UVRSTITEV KANDIDATOV NA SEZNAM NAKNADNO SPREJETIH</vt:lpstr>
      <vt:lpstr>Navodila za izpolnjevanje prijave: </vt:lpstr>
      <vt:lpstr>Prijava za vpis v 1. letnik - Razpis za vpis na dodiplomske in enovite magistrske študijske programe v študijskem letu 2018/2019 - Univerza v Ljubljani, Univerza v Mariboru, Univerza na Primorskem, Univerza v Novi Gorici, javni in koncesionirani samostojni visokošolski zavodi </vt:lpstr>
      <vt:lpstr>PowerPointova predstavitev</vt:lpstr>
      <vt:lpstr>Pravilnik oz. skupne določbe razpisa</vt:lpstr>
      <vt:lpstr>DRUGI ROK</vt:lpstr>
      <vt:lpstr>ROKOVNIK  </vt:lpstr>
      <vt:lpstr>Prva prijava</vt:lpstr>
      <vt:lpstr>Prva prijava</vt:lpstr>
      <vt:lpstr>Druga prijava</vt:lpstr>
      <vt:lpstr>POMEMBNO JE VEDETI ! ! !</vt:lpstr>
      <vt:lpstr>PowerPointova predstavitev</vt:lpstr>
      <vt:lpstr>OMEJENI – NEOMEJENI ŠTUDIJSKI PROGRAMI</vt:lpstr>
      <vt:lpstr>    OMEJITEV VPISA</vt:lpstr>
      <vt:lpstr>  </vt:lpstr>
      <vt:lpstr> OMEJENI – NEOMEJENI ŠTUDIJSKI PROGRAMI</vt:lpstr>
      <vt:lpstr>OMEJENI – NEOMEJENI ŠTUDIJSKI PROGRAMI</vt:lpstr>
      <vt:lpstr>PRIMERI !</vt:lpstr>
      <vt:lpstr>KAKO IZPOLNIM PRIJAVO ???</vt:lpstr>
      <vt:lpstr>KAKO IZPOLNIM PRIJAVO ???</vt:lpstr>
      <vt:lpstr>KAKO IZPOLNIM PRIJAVO ???</vt:lpstr>
      <vt:lpstr>KAKO IZPOLNIM PRIJAVO ???</vt:lpstr>
      <vt:lpstr>KAKO IZPOLNIM PRIJAVO - POS ???</vt:lpstr>
      <vt:lpstr>KAKO IZPOLNIM PRIJAVO - POS ???</vt:lpstr>
      <vt:lpstr>KAKO IZPOLNIM PRIJAVO - POS ???</vt:lpstr>
      <vt:lpstr>KAJ LAHKO NAREDIM, ČE SI PREMISLIM GLEDE ZAPISANIH ŠTUDIJSKIH ŽELJA PRED ROKOM ZA ODDAJO PRIJAVE?</vt:lpstr>
      <vt:lpstr>KAJ LAHKO NAREDIM, ČE SI PREMISLIM GLEDE ZAPISANIH ŠTUDIJSKIH ŽELJA PO ROKU ZA  ODDAJO PRIJAVE?</vt:lpstr>
      <vt:lpstr>KDO MI LAHKO SVETUJE PRI IZBIRI ŠTUDIJA IN O POSTOPKU PRIJAVE ?</vt:lpstr>
      <vt:lpstr>  KJE NAJDEM POMOČ V PRIMERU KRŠITVE POSTOPKA?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Diapozitiv 1</dc:title>
  <dc:creator>Tina</dc:creator>
  <cp:lastModifiedBy>Sneža Lešnik</cp:lastModifiedBy>
  <cp:revision>246</cp:revision>
  <dcterms:created xsi:type="dcterms:W3CDTF">2009-04-07T08:42:17Z</dcterms:created>
  <dcterms:modified xsi:type="dcterms:W3CDTF">2018-01-23T09:34:19Z</dcterms:modified>
</cp:coreProperties>
</file>